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1" r:id="rId2"/>
    <p:sldId id="257" r:id="rId3"/>
    <p:sldId id="538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39" r:id="rId14"/>
    <p:sldId id="522" r:id="rId15"/>
    <p:sldId id="523" r:id="rId16"/>
    <p:sldId id="524" r:id="rId17"/>
    <p:sldId id="525" r:id="rId18"/>
    <p:sldId id="526" r:id="rId19"/>
    <p:sldId id="527" r:id="rId20"/>
    <p:sldId id="528" r:id="rId21"/>
    <p:sldId id="529" r:id="rId22"/>
    <p:sldId id="530" r:id="rId23"/>
    <p:sldId id="531" r:id="rId24"/>
    <p:sldId id="537" r:id="rId25"/>
    <p:sldId id="512" r:id="rId2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1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EE34AB73-670E-CA49-B210-1B4E0C24A9DA}" type="datetime1">
              <a:rPr lang="en-US"/>
              <a:pPr>
                <a:defRPr/>
              </a:pPr>
              <a:t>11/17/14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819A1F-E21B-B542-BD80-6E8C6F3664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6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025BB54-FB62-5D44-A55D-DD767AB6C2A2}" type="datetime1">
              <a:rPr lang="en-US"/>
              <a:pPr>
                <a:defRPr/>
              </a:pPr>
              <a:t>11/17/14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92A8FBAC-5635-C448-8DF1-3E16B585CE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97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BDC629-4797-8448-B07F-D6AB3088A817}" type="slidenum">
              <a:rPr lang="en-US" sz="1300">
                <a:solidFill>
                  <a:srgbClr val="000000"/>
                </a:solidFill>
                <a:ea typeface="ヒラギノ角ゴ ProN W3" charset="0"/>
                <a:cs typeface="ヒラギノ角ゴ ProN W3" charset="0"/>
                <a:sym typeface="Arial" charset="0"/>
              </a:rPr>
              <a:pPr eaLnBrk="1" hangingPunct="1"/>
              <a:t>5</a:t>
            </a:fld>
            <a:endParaRPr lang="en-US" sz="130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4339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40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59300"/>
            <a:ext cx="5853112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7" descr="cshl_logo_alternate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50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3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6200" y="6429375"/>
            <a:ext cx="6705600" cy="3968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7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76200" y="6429375"/>
            <a:ext cx="67056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72200" y="6477000"/>
            <a:ext cx="2895600" cy="3381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600" b="1" smtClean="0">
                <a:cs typeface="Arial" charset="0"/>
              </a:rPr>
              <a:t>http://meetings.cshl.edu/</a:t>
            </a:r>
            <a:endParaRPr lang="en-US" sz="1600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7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0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9ECD60CC-0DC3-B549-BBD5-A581194295D2}" type="datetime1">
              <a:rPr lang="en-US"/>
              <a:pPr>
                <a:defRPr/>
              </a:pPr>
              <a:t>11/17/14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890DF43E-4B83-2049-829A-40EE8AA599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consol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hyperlink" Target="https://courses.cshl.edu/portal/site/C-SEQTEC-2014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p/7020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819400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Advanced Sequencing Technologies &amp; Applications</a:t>
            </a:r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1182688" y="4549775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 charset="0"/>
              </a:rPr>
              <a:t>http://</a:t>
            </a:r>
            <a:r>
              <a:rPr lang="en-US" sz="2800" dirty="0" err="1">
                <a:latin typeface="Calibri" charset="0"/>
              </a:rPr>
              <a:t>meetings.cshl.edu</a:t>
            </a:r>
            <a:r>
              <a:rPr lang="en-US" sz="2800" dirty="0">
                <a:latin typeface="Calibri" charset="0"/>
              </a:rPr>
              <a:t>/</a:t>
            </a:r>
            <a:r>
              <a:rPr lang="en-US" sz="2800" dirty="0" err="1">
                <a:latin typeface="Calibri" charset="0"/>
              </a:rPr>
              <a:t>courses.html</a:t>
            </a:r>
            <a:endParaRPr lang="en-US" sz="28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2800">
                <a:ea typeface="ＭＳ Ｐゴシック" charset="0"/>
              </a:rPr>
              <a:t>Some of the advantages of cloud computing: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52400" y="1152525"/>
            <a:ext cx="8839200" cy="47244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We </a:t>
            </a:r>
            <a:r>
              <a:rPr lang="en-US" dirty="0">
                <a:ea typeface="ＭＳ Ｐゴシック" charset="0"/>
              </a:rPr>
              <a:t>received a grant from Amazon, so supported by ‘AWS in Education grant </a:t>
            </a:r>
            <a:r>
              <a:rPr lang="en-US" dirty="0" smtClean="0">
                <a:ea typeface="ＭＳ Ｐゴシック" charset="0"/>
              </a:rPr>
              <a:t>award’.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There are better ways of transferring large files, and now AWS makes it free to upload files.</a:t>
            </a:r>
          </a:p>
          <a:p>
            <a:r>
              <a:rPr lang="en-US" dirty="0">
                <a:ea typeface="ＭＳ Ｐゴシック" charset="0"/>
              </a:rPr>
              <a:t>A number of datasets exist on AWS (e.g. 1000 genome data).</a:t>
            </a:r>
          </a:p>
          <a:p>
            <a:r>
              <a:rPr lang="en-US" dirty="0">
                <a:ea typeface="ＭＳ Ｐゴシック" charset="0"/>
              </a:rPr>
              <a:t>Many useful bioinformatics AMI’s (Amazon Machine Images) exist on AWS: e.g. </a:t>
            </a:r>
            <a:r>
              <a:rPr lang="en-US" dirty="0" err="1">
                <a:ea typeface="ＭＳ Ｐゴシック" charset="0"/>
              </a:rPr>
              <a:t>cloudbiolinux</a:t>
            </a:r>
            <a:r>
              <a:rPr lang="en-US" dirty="0">
                <a:ea typeface="ＭＳ Ｐゴシック" charset="0"/>
              </a:rPr>
              <a:t> &amp; </a:t>
            </a:r>
            <a:r>
              <a:rPr lang="en-US" dirty="0" err="1">
                <a:ea typeface="ＭＳ Ｐゴシック" charset="0"/>
              </a:rPr>
              <a:t>CloudMan</a:t>
            </a:r>
            <a:r>
              <a:rPr lang="en-US" dirty="0">
                <a:ea typeface="ＭＳ Ｐゴシック" charset="0"/>
              </a:rPr>
              <a:t> (Galaxy</a:t>
            </a:r>
            <a:r>
              <a:rPr lang="en-US" dirty="0" smtClean="0">
                <a:ea typeface="ＭＳ Ｐゴシック" charset="0"/>
              </a:rPr>
              <a:t>) – now one for this course!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Many flavors of cloud available, not just AWS </a:t>
            </a: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8047038" y="5949950"/>
            <a:ext cx="1096962" cy="431800"/>
            <a:chOff x="7668344" y="5661244"/>
            <a:chExt cx="1475656" cy="720080"/>
          </a:xfrm>
        </p:grpSpPr>
        <p:sp>
          <p:nvSpPr>
            <p:cNvPr id="5" name="Rectangle 4"/>
            <p:cNvSpPr/>
            <p:nvPr/>
          </p:nvSpPr>
          <p:spPr>
            <a:xfrm>
              <a:off x="7668344" y="5661244"/>
              <a:ext cx="1475656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9461" name="Picture 5" descr="aws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5805264"/>
              <a:ext cx="1171656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5268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008063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In this workshop: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950" y="1052513"/>
            <a:ext cx="8839200" cy="4724400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 (data) </a:t>
            </a:r>
            <a:r>
              <a:rPr lang="pl-PL" dirty="0" err="1"/>
              <a:t>are</a:t>
            </a:r>
            <a:r>
              <a:rPr lang="pl-PL" dirty="0"/>
              <a:t>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computer</a:t>
            </a:r>
            <a:endParaRPr lang="pl-PL" dirty="0"/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web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</a:t>
            </a:r>
            <a:r>
              <a:rPr lang="pl-PL" dirty="0" err="1"/>
              <a:t>cloud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efficient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traversing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spaces</a:t>
            </a:r>
            <a:r>
              <a:rPr lang="pl-PL" dirty="0"/>
              <a:t>, and </a:t>
            </a:r>
            <a:r>
              <a:rPr lang="pl-PL" dirty="0" err="1"/>
              <a:t>finding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, and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for </a:t>
            </a:r>
            <a:r>
              <a:rPr lang="pl-PL" dirty="0" err="1"/>
              <a:t>you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/>
              <a:t>ways</a:t>
            </a:r>
            <a:r>
              <a:rPr lang="pl-PL" dirty="0"/>
              <a:t> of </a:t>
            </a:r>
            <a:r>
              <a:rPr lang="pl-PL" dirty="0" err="1"/>
              <a:t>using</a:t>
            </a:r>
            <a:r>
              <a:rPr lang="pl-PL" dirty="0"/>
              <a:t> the </a:t>
            </a:r>
            <a:r>
              <a:rPr lang="pl-PL" dirty="0" err="1"/>
              <a:t>cloud</a:t>
            </a:r>
            <a:r>
              <a:rPr lang="pl-PL" dirty="0"/>
              <a:t>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err="1" smtClean="0"/>
              <a:t>Command</a:t>
            </a:r>
            <a:r>
              <a:rPr lang="pl-PL" dirty="0" smtClean="0"/>
              <a:t> </a:t>
            </a:r>
            <a:r>
              <a:rPr lang="pl-PL" dirty="0" err="1"/>
              <a:t>line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 smtClean="0"/>
              <a:t>powerful</a:t>
            </a:r>
            <a:r>
              <a:rPr lang="pl-PL" dirty="0" smtClean="0"/>
              <a:t> Unix </a:t>
            </a:r>
            <a:r>
              <a:rPr lang="pl-PL" dirty="0" err="1"/>
              <a:t>box</a:t>
            </a:r>
            <a:r>
              <a:rPr lang="pl-PL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smtClean="0"/>
              <a:t>With </a:t>
            </a:r>
            <a:r>
              <a:rPr lang="pl-PL" dirty="0"/>
              <a:t>a web-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Galaxy</a:t>
            </a:r>
            <a:r>
              <a:rPr lang="pl-PL" dirty="0"/>
              <a:t>): not </a:t>
            </a:r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/>
              <a:t>workshop</a:t>
            </a:r>
            <a:endParaRPr lang="pl-PL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Things we have set up: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Loaded data files to an </a:t>
            </a:r>
            <a:r>
              <a:rPr lang="en-US" dirty="0" smtClean="0">
                <a:ea typeface="ＭＳ Ｐゴシック" charset="0"/>
              </a:rPr>
              <a:t>ftp server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We brought up an Ubuntu (Linux) instance, and loaded a whole bunch of software for NGS analysis.</a:t>
            </a:r>
          </a:p>
          <a:p>
            <a:r>
              <a:rPr lang="en-US" dirty="0">
                <a:ea typeface="ＭＳ Ｐゴシック" charset="0"/>
              </a:rPr>
              <a:t>We then cloned this, and made separate instances for everybody in the class. </a:t>
            </a:r>
          </a:p>
          <a:p>
            <a:r>
              <a:rPr lang="en-US" dirty="0">
                <a:ea typeface="ＭＳ Ｐゴシック" charset="0"/>
              </a:rPr>
              <a:t>We’ve simplified the security: you basically all have the same login and file access, and opened ports. In your own world you would be more secure.</a:t>
            </a:r>
          </a:p>
        </p:txBody>
      </p:sp>
    </p:spTree>
    <p:extLst>
      <p:ext uri="{BB962C8B-B14F-4D97-AF65-F5344CB8AC3E}">
        <p14:creationId xmlns:p14="http://schemas.microsoft.com/office/powerpoint/2010/main" val="226099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AWS Management Console – quick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400" dirty="0" smtClean="0">
                <a:hlinkClick r:id="rId2"/>
              </a:rPr>
              <a:t>http</a:t>
            </a:r>
            <a:r>
              <a:rPr lang="en-US" sz="4400" dirty="0">
                <a:hlinkClick r:id="rId2"/>
              </a:rPr>
              <a:t>://aws.amazon.com/console</a:t>
            </a:r>
            <a:r>
              <a:rPr lang="en-US" sz="4400" dirty="0" smtClean="0">
                <a:hlinkClick r:id="rId2"/>
              </a:rPr>
              <a:t>/</a:t>
            </a: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729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5.39.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b="-1"/>
          <a:stretch/>
        </p:blipFill>
        <p:spPr>
          <a:xfrm>
            <a:off x="0" y="2924944"/>
            <a:ext cx="9144000" cy="2893093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839200" cy="725487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For this workshop: all on Wiki!</a:t>
            </a:r>
          </a:p>
        </p:txBody>
      </p:sp>
      <p:sp>
        <p:nvSpPr>
          <p:cNvPr id="22531" name="Content Placeholder 2"/>
          <p:cNvSpPr>
            <a:spLocks noGrp="1"/>
          </p:cNvSpPr>
          <p:nvPr/>
        </p:nvSpPr>
        <p:spPr bwMode="auto">
          <a:xfrm>
            <a:off x="304800" y="1484313"/>
            <a:ext cx="8839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571500" indent="-5715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3600">
              <a:latin typeface="Calibri"/>
              <a:cs typeface="Calibri"/>
            </a:endParaRPr>
          </a:p>
        </p:txBody>
      </p:sp>
      <p:sp>
        <p:nvSpPr>
          <p:cNvPr id="22532" name="Content Placeholder 2"/>
          <p:cNvSpPr>
            <a:spLocks noGrp="1"/>
          </p:cNvSpPr>
          <p:nvPr/>
        </p:nvSpPr>
        <p:spPr bwMode="auto">
          <a:xfrm>
            <a:off x="107950" y="1123950"/>
            <a:ext cx="8496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hlinkClick r:id="rId3"/>
              </a:rPr>
              <a:t>https://courses.cshl.edu/portal/site/C-SEQTEC-2014</a:t>
            </a:r>
            <a:r>
              <a:rPr lang="en-US" sz="2800" dirty="0" smtClean="0">
                <a:latin typeface="Calibri"/>
                <a:cs typeface="Calibri"/>
                <a:hlinkClick r:id="rId3"/>
              </a:rPr>
              <a:t>/</a:t>
            </a:r>
            <a:endParaRPr lang="en-US" sz="2800" dirty="0" smtClean="0">
              <a:latin typeface="Calibri"/>
              <a:cs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800" dirty="0" smtClean="0">
                <a:latin typeface="Calibri"/>
                <a:cs typeface="Calibri"/>
              </a:rPr>
              <a:t>	Login: email address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</a:rPr>
              <a:t>	Password: </a:t>
            </a:r>
            <a:r>
              <a:rPr lang="en-US" sz="2800" dirty="0" smtClean="0">
                <a:latin typeface="Calibri"/>
                <a:cs typeface="Calibri"/>
              </a:rPr>
              <a:t>password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" name="Frame 6"/>
          <p:cNvSpPr/>
          <p:nvPr/>
        </p:nvSpPr>
        <p:spPr>
          <a:xfrm>
            <a:off x="4283968" y="4437112"/>
            <a:ext cx="1944216" cy="936104"/>
          </a:xfrm>
          <a:prstGeom prst="frame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21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5.3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007"/>
            <a:ext cx="7632848" cy="62739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2154" y="3812823"/>
            <a:ext cx="395536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63888" y="5373216"/>
            <a:ext cx="648072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55923" y="5829047"/>
            <a:ext cx="648072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52120" y="4725144"/>
            <a:ext cx="338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On the CSHL wiki: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Link to public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wiki for </a:t>
            </a:r>
            <a:r>
              <a:rPr lang="en-US" sz="2000" dirty="0" err="1" smtClean="0"/>
              <a:t>RNAseq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Key file for AWS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265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Macintosh users</a:t>
            </a:r>
          </a:p>
        </p:txBody>
      </p:sp>
      <p:pic>
        <p:nvPicPr>
          <p:cNvPr id="24578" name="Picture 1" descr="apple_ipad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341438"/>
            <a:ext cx="3695700" cy="43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59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3" descr="Terminal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765175"/>
            <a:ext cx="3276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3" descr="Terminal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613"/>
            <a:ext cx="4457700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onut 10"/>
          <p:cNvSpPr/>
          <p:nvPr/>
        </p:nvSpPr>
        <p:spPr>
          <a:xfrm>
            <a:off x="1042988" y="4725988"/>
            <a:ext cx="1223962" cy="935037"/>
          </a:xfrm>
          <a:prstGeom prst="donut">
            <a:avLst>
              <a:gd name="adj" fmla="val 8941"/>
            </a:avLst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Donut 11"/>
          <p:cNvSpPr/>
          <p:nvPr/>
        </p:nvSpPr>
        <p:spPr>
          <a:xfrm>
            <a:off x="1044575" y="1844675"/>
            <a:ext cx="1223963" cy="935038"/>
          </a:xfrm>
          <a:prstGeom prst="donut">
            <a:avLst>
              <a:gd name="adj" fmla="val 8941"/>
            </a:avLst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Donut 12"/>
          <p:cNvSpPr/>
          <p:nvPr/>
        </p:nvSpPr>
        <p:spPr>
          <a:xfrm>
            <a:off x="6300788" y="908050"/>
            <a:ext cx="1223962" cy="936625"/>
          </a:xfrm>
          <a:prstGeom prst="donut">
            <a:avLst>
              <a:gd name="adj" fmla="val 8941"/>
            </a:avLst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25606" name="Picture 6" descr="Terminal 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89138"/>
            <a:ext cx="4440237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Opening a ‘terminal session’</a:t>
            </a:r>
          </a:p>
        </p:txBody>
      </p:sp>
    </p:spTree>
    <p:extLst>
      <p:ext uri="{BB962C8B-B14F-4D97-AF65-F5344CB8AC3E}">
        <p14:creationId xmlns:p14="http://schemas.microsoft.com/office/powerpoint/2010/main" val="419627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Creating a working directory on your </a:t>
            </a:r>
            <a:r>
              <a:rPr lang="en-US" sz="3200" dirty="0" smtClean="0">
                <a:ea typeface="ＭＳ Ｐゴシック" charset="0"/>
              </a:rPr>
              <a:t>mac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2" name="Picture 1" descr="Screenshot 2014-11-17 16.21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6425"/>
            <a:ext cx="6552728" cy="56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5.57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t="71922" r="13920"/>
          <a:stretch/>
        </p:blipFill>
        <p:spPr>
          <a:xfrm>
            <a:off x="107504" y="980728"/>
            <a:ext cx="6350559" cy="1840723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179512" y="2780928"/>
            <a:ext cx="1439863" cy="792162"/>
          </a:xfrm>
          <a:prstGeom prst="borderCallout2">
            <a:avLst>
              <a:gd name="adj1" fmla="val 51107"/>
              <a:gd name="adj2" fmla="val 99297"/>
              <a:gd name="adj3" fmla="val -17069"/>
              <a:gd name="adj4" fmla="val 139231"/>
              <a:gd name="adj5" fmla="val -123815"/>
              <a:gd name="adj6" fmla="val 1431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On Mac: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Control+ </a:t>
            </a:r>
          </a:p>
        </p:txBody>
      </p:sp>
      <p:sp>
        <p:nvSpPr>
          <p:cNvPr id="27653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Obtaining your AWS ‘key’ file from the wiki</a:t>
            </a:r>
          </a:p>
        </p:txBody>
      </p:sp>
      <p:pic>
        <p:nvPicPr>
          <p:cNvPr id="3" name="Picture 2" descr="Screenshot 2014-11-17 16.22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12912"/>
            <a:ext cx="5999584" cy="23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10242" name="Picture 4" descr="TGI_logo_V_2color_bev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5" t="30911" r="32492" b="27831"/>
          <a:stretch>
            <a:fillRect/>
          </a:stretch>
        </p:blipFill>
        <p:spPr bwMode="auto">
          <a:xfrm>
            <a:off x="6588125" y="3744913"/>
            <a:ext cx="2181225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" descr="RNA-Seq-align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itle 1"/>
          <p:cNvSpPr txBox="1">
            <a:spLocks/>
          </p:cNvSpPr>
          <p:nvPr/>
        </p:nvSpPr>
        <p:spPr bwMode="auto">
          <a:xfrm>
            <a:off x="29432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b="1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Module 1</a:t>
            </a:r>
          </a:p>
          <a:p>
            <a:pPr algn="r" eaLnBrk="1" hangingPunct="1"/>
            <a:r>
              <a:rPr lang="en-US" sz="1800" b="1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cloud computing</a:t>
            </a:r>
          </a:p>
          <a:p>
            <a:pPr algn="r" eaLnBrk="1" hangingPunct="1"/>
            <a:r>
              <a:rPr lang="en-US" sz="1800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(slides modified with permission from Francis Ouellette)</a:t>
            </a:r>
            <a:endParaRPr lang="en-US" sz="1800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54897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Malachi Griffith, Obi Griffith, Jason Walker, Ben Ainscough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6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Advanced Sequencing Technologies &amp; Applications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November 11-23, 2014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Viewing the ‘key’ file once downloaded</a:t>
            </a:r>
          </a:p>
        </p:txBody>
      </p:sp>
      <p:pic>
        <p:nvPicPr>
          <p:cNvPr id="2" name="Picture 1" descr="Screenshot 2014-11-17 16.2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64704"/>
            <a:ext cx="6984776" cy="53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839200" cy="5184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 (long listing)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err="1"/>
              <a:t>drwx</a:t>
            </a:r>
            <a:r>
              <a:rPr lang="en-US" sz="1800" dirty="0"/>
              <a:t>------+ 67 francis  staff  2278 22 May 21:25 ../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-</a:t>
            </a:r>
            <a:r>
              <a:rPr lang="en-US" sz="1800" dirty="0" err="1"/>
              <a:t>rw</a:t>
            </a:r>
            <a:r>
              <a:rPr lang="en-US" sz="1800" dirty="0"/>
              <a:t>-r--r--@  1 francis  staff  1696 22 May 21:31 </a:t>
            </a:r>
            <a:r>
              <a:rPr lang="en-US" sz="1800" dirty="0" err="1" smtClean="0"/>
              <a:t>CBWRNA.pem</a:t>
            </a:r>
            <a:endParaRPr lang="en-US" sz="1800" dirty="0" smtClean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 </a:t>
            </a:r>
            <a:r>
              <a:rPr lang="en-US" sz="1800" dirty="0" err="1" smtClean="0"/>
              <a:t>rwx</a:t>
            </a:r>
            <a:r>
              <a:rPr lang="en-US" sz="1800" dirty="0" smtClean="0"/>
              <a:t> : owner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rwx</a:t>
            </a:r>
            <a:r>
              <a:rPr lang="en-US" sz="1800" dirty="0" smtClean="0"/>
              <a:t> : group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   </a:t>
            </a:r>
            <a:r>
              <a:rPr lang="en-US" sz="1800" dirty="0" err="1" smtClean="0"/>
              <a:t>rwx</a:t>
            </a:r>
            <a:r>
              <a:rPr lang="en-US" sz="1800" dirty="0" smtClean="0"/>
              <a:t>: world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r read    (4)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w write   (2)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x execute (1)</a:t>
            </a:r>
          </a:p>
          <a:p>
            <a:pPr marL="0" indent="0">
              <a:buFont typeface="Arial" charset="0"/>
              <a:buNone/>
              <a:defRPr/>
            </a:pP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Which ever way you add these 3 numbers, you know which integers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were used (6 is always 4+2, 5 is 4+1, 4 is by itself, 0 is none of them </a:t>
            </a:r>
            <a:r>
              <a:rPr lang="en-US" sz="1800" dirty="0" err="1" smtClean="0"/>
              <a:t>etc</a:t>
            </a:r>
            <a:r>
              <a:rPr lang="en-US" sz="1800" dirty="0" smtClean="0"/>
              <a:t> …)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So, when you have: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b="1" dirty="0" err="1">
                <a:solidFill>
                  <a:srgbClr val="800000"/>
                </a:solidFill>
              </a:rPr>
              <a:t>c</a:t>
            </a:r>
            <a:r>
              <a:rPr lang="en-US" sz="1800" b="1" dirty="0" err="1" smtClean="0">
                <a:solidFill>
                  <a:srgbClr val="800000"/>
                </a:solidFill>
              </a:rPr>
              <a:t>hmod</a:t>
            </a:r>
            <a:r>
              <a:rPr lang="en-US" sz="1800" b="1" dirty="0" smtClean="0">
                <a:solidFill>
                  <a:srgbClr val="800000"/>
                </a:solidFill>
              </a:rPr>
              <a:t> 600 &lt;file name&gt;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It is “</a:t>
            </a:r>
            <a:r>
              <a:rPr lang="en-US" sz="1800" dirty="0" err="1" smtClean="0"/>
              <a:t>rw</a:t>
            </a:r>
            <a:r>
              <a:rPr lang="en-US" sz="1800" dirty="0" smtClean="0"/>
              <a:t>” for the the file owner </a:t>
            </a:r>
            <a:r>
              <a:rPr lang="en-US" sz="1800" b="1" dirty="0" smtClean="0"/>
              <a:t>only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107950" y="44450"/>
            <a:ext cx="8839200" cy="8636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Changing file permissions of your ‘key’ file</a:t>
            </a:r>
          </a:p>
        </p:txBody>
      </p:sp>
    </p:spTree>
    <p:extLst>
      <p:ext uri="{BB962C8B-B14F-4D97-AF65-F5344CB8AC3E}">
        <p14:creationId xmlns:p14="http://schemas.microsoft.com/office/powerpoint/2010/main" val="84582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6.28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/>
          <a:stretch/>
        </p:blipFill>
        <p:spPr>
          <a:xfrm>
            <a:off x="683568" y="1237776"/>
            <a:ext cx="7992888" cy="4921004"/>
          </a:xfrm>
          <a:prstGeom prst="rect">
            <a:avLst/>
          </a:prstGeom>
        </p:spPr>
      </p:pic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Logging in to AWS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044525" y="3880619"/>
            <a:ext cx="647700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35696" y="3880619"/>
            <a:ext cx="122396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03848" y="3880619"/>
            <a:ext cx="208823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4913065" y="3212976"/>
            <a:ext cx="262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/>
              <a:t>Use your assigned student # </a:t>
            </a:r>
          </a:p>
        </p:txBody>
      </p:sp>
      <p:cxnSp>
        <p:nvCxnSpPr>
          <p:cNvPr id="23" name="Straight Arrow Connector 22"/>
          <p:cNvCxnSpPr>
            <a:stCxn id="30726" idx="1"/>
          </p:cNvCxnSpPr>
          <p:nvPr/>
        </p:nvCxnSpPr>
        <p:spPr>
          <a:xfrm flipH="1">
            <a:off x="4139952" y="3366964"/>
            <a:ext cx="773113" cy="2060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6.33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2"/>
          <a:stretch/>
        </p:blipFill>
        <p:spPr>
          <a:xfrm>
            <a:off x="35496" y="1832550"/>
            <a:ext cx="8954176" cy="3396650"/>
          </a:xfrm>
          <a:prstGeom prst="rect">
            <a:avLst/>
          </a:prstGeom>
        </p:spPr>
      </p:pic>
      <p:sp>
        <p:nvSpPr>
          <p:cNvPr id="31746" name="Title 2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Copying files from AWS to your computer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67544" y="3429000"/>
            <a:ext cx="504825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11760" y="3429000"/>
            <a:ext cx="2376488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87624" y="3429000"/>
            <a:ext cx="1079500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88024" y="3357563"/>
            <a:ext cx="14446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3429000"/>
            <a:ext cx="144463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32040" y="3429000"/>
            <a:ext cx="280831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520" y="5013176"/>
            <a:ext cx="2519363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6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So, at this point: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Your laptop is ready for the workshop</a:t>
            </a:r>
          </a:p>
          <a:p>
            <a:r>
              <a:rPr lang="en-US" dirty="0">
                <a:ea typeface="ＭＳ Ｐゴシック" charset="0"/>
              </a:rPr>
              <a:t>If it is not, you know where to get the information you need</a:t>
            </a:r>
          </a:p>
          <a:p>
            <a:r>
              <a:rPr lang="en-US" dirty="0">
                <a:ea typeface="ＭＳ Ｐゴシック" charset="0"/>
              </a:rPr>
              <a:t>You know how to use the wiki for this workshop</a:t>
            </a:r>
          </a:p>
          <a:p>
            <a:r>
              <a:rPr lang="en-US" dirty="0">
                <a:ea typeface="ＭＳ Ｐゴシック" charset="0"/>
              </a:rPr>
              <a:t>You know where all of the lectures are</a:t>
            </a:r>
          </a:p>
          <a:p>
            <a:r>
              <a:rPr lang="en-US" dirty="0">
                <a:ea typeface="ＭＳ Ｐゴシック" charset="0"/>
              </a:rPr>
              <a:t>You have read all of the pre-lecture material</a:t>
            </a:r>
          </a:p>
          <a:p>
            <a:r>
              <a:rPr lang="en-US" dirty="0">
                <a:ea typeface="ＭＳ Ｐゴシック" charset="0"/>
              </a:rPr>
              <a:t>If not, you know where the papers are, and you are a speed reader</a:t>
            </a:r>
          </a:p>
          <a:p>
            <a:r>
              <a:rPr lang="en-US" dirty="0">
                <a:ea typeface="ＭＳ Ｐゴシック" charset="0"/>
              </a:rPr>
              <a:t>You know how to login to AWS</a:t>
            </a: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664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dirty="0">
                <a:ea typeface="ＭＳ Ｐゴシック" charset="0"/>
              </a:rPr>
              <a:t>Break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 smtClean="0"/>
              <a:t>Module 1: Introduction to cloud computing</a:t>
            </a:r>
          </a:p>
          <a:p>
            <a:pPr>
              <a:defRPr/>
            </a:pPr>
            <a:r>
              <a:rPr lang="en-US" dirty="0" smtClean="0"/>
              <a:t>Module </a:t>
            </a:r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en-US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4: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5: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3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Learning Objectives of </a:t>
            </a:r>
            <a:r>
              <a:rPr lang="en-US" dirty="0" smtClean="0">
                <a:ea typeface="ＭＳ Ｐゴシック" charset="0"/>
              </a:rPr>
              <a:t>module 1</a:t>
            </a:r>
            <a:endParaRPr lang="en-US" dirty="0">
              <a:ea typeface="ＭＳ Ｐゴシック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Introduction to cloud computing</a:t>
            </a:r>
          </a:p>
          <a:p>
            <a:r>
              <a:rPr lang="en-US" dirty="0">
                <a:ea typeface="ＭＳ Ｐゴシック" charset="0"/>
              </a:rPr>
              <a:t>Use of the wiki in this workshop</a:t>
            </a:r>
          </a:p>
          <a:p>
            <a:r>
              <a:rPr lang="en-US" dirty="0">
                <a:ea typeface="ＭＳ Ｐゴシック" charset="0"/>
              </a:rPr>
              <a:t>How to log into the cloud</a:t>
            </a:r>
          </a:p>
        </p:txBody>
      </p:sp>
    </p:spTree>
    <p:extLst>
      <p:ext uri="{BB962C8B-B14F-4D97-AF65-F5344CB8AC3E}">
        <p14:creationId xmlns:p14="http://schemas.microsoft.com/office/powerpoint/2010/main" val="348372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/>
          <p:cNvSpPr/>
          <p:nvPr/>
        </p:nvSpPr>
        <p:spPr bwMode="auto">
          <a:xfrm>
            <a:off x="0" y="-26988"/>
            <a:ext cx="914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13314" name="Freeform 6"/>
          <p:cNvSpPr>
            <a:spLocks/>
          </p:cNvSpPr>
          <p:nvPr/>
        </p:nvSpPr>
        <p:spPr bwMode="auto">
          <a:xfrm>
            <a:off x="942975" y="1201738"/>
            <a:ext cx="6856413" cy="4945062"/>
          </a:xfrm>
          <a:custGeom>
            <a:avLst/>
            <a:gdLst>
              <a:gd name="T0" fmla="*/ 2147483647 w 4761"/>
              <a:gd name="T1" fmla="*/ 2147483647 h 3433"/>
              <a:gd name="T2" fmla="*/ 0 w 4761"/>
              <a:gd name="T3" fmla="*/ 2147483647 h 3433"/>
              <a:gd name="T4" fmla="*/ 0 w 4761"/>
              <a:gd name="T5" fmla="*/ 0 h 3433"/>
              <a:gd name="T6" fmla="*/ 2147483647 w 4761"/>
              <a:gd name="T7" fmla="*/ 0 h 3433"/>
              <a:gd name="T8" fmla="*/ 2147483647 w 4761"/>
              <a:gd name="T9" fmla="*/ 2147483647 h 3433"/>
              <a:gd name="T10" fmla="*/ 2147483647 w 4761"/>
              <a:gd name="T11" fmla="*/ 2147483647 h 3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1"/>
              <a:gd name="T19" fmla="*/ 0 h 3433"/>
              <a:gd name="T20" fmla="*/ 4761 w 4761"/>
              <a:gd name="T21" fmla="*/ 3433 h 34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1" h="3433">
                <a:moveTo>
                  <a:pt x="2380" y="3433"/>
                </a:moveTo>
                <a:lnTo>
                  <a:pt x="0" y="3433"/>
                </a:lnTo>
                <a:lnTo>
                  <a:pt x="0" y="0"/>
                </a:lnTo>
                <a:lnTo>
                  <a:pt x="4761" y="0"/>
                </a:lnTo>
                <a:lnTo>
                  <a:pt x="4761" y="3433"/>
                </a:lnTo>
                <a:lnTo>
                  <a:pt x="2380" y="34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5" name="Line 7"/>
          <p:cNvSpPr>
            <a:spLocks noChangeShapeType="1"/>
          </p:cNvSpPr>
          <p:nvPr/>
        </p:nvSpPr>
        <p:spPr bwMode="auto">
          <a:xfrm flipH="1"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16" name="Line 8"/>
          <p:cNvSpPr>
            <a:spLocks noChangeShapeType="1"/>
          </p:cNvSpPr>
          <p:nvPr/>
        </p:nvSpPr>
        <p:spPr bwMode="auto">
          <a:xfrm flipH="1"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7" name="Line 9"/>
          <p:cNvSpPr>
            <a:spLocks noChangeShapeType="1"/>
          </p:cNvSpPr>
          <p:nvPr/>
        </p:nvSpPr>
        <p:spPr bwMode="auto">
          <a:xfrm flipH="1">
            <a:off x="942975" y="47386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8" name="Line 10"/>
          <p:cNvSpPr>
            <a:spLocks noChangeShapeType="1"/>
          </p:cNvSpPr>
          <p:nvPr/>
        </p:nvSpPr>
        <p:spPr bwMode="auto">
          <a:xfrm flipH="1">
            <a:off x="942975" y="40290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9" name="Line 11"/>
          <p:cNvSpPr>
            <a:spLocks noChangeShapeType="1"/>
          </p:cNvSpPr>
          <p:nvPr/>
        </p:nvSpPr>
        <p:spPr bwMode="auto">
          <a:xfrm flipH="1">
            <a:off x="942975" y="33210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0" name="Line 12"/>
          <p:cNvSpPr>
            <a:spLocks noChangeShapeType="1"/>
          </p:cNvSpPr>
          <p:nvPr/>
        </p:nvSpPr>
        <p:spPr bwMode="auto">
          <a:xfrm flipH="1">
            <a:off x="942975" y="26130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1" name="Line 13"/>
          <p:cNvSpPr>
            <a:spLocks noChangeShapeType="1"/>
          </p:cNvSpPr>
          <p:nvPr/>
        </p:nvSpPr>
        <p:spPr bwMode="auto">
          <a:xfrm flipH="1">
            <a:off x="942975" y="19113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2" name="Line 14"/>
          <p:cNvSpPr>
            <a:spLocks noChangeShapeType="1"/>
          </p:cNvSpPr>
          <p:nvPr/>
        </p:nvSpPr>
        <p:spPr bwMode="auto">
          <a:xfrm flipH="1">
            <a:off x="942975" y="12017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3" name="Line 15"/>
          <p:cNvSpPr>
            <a:spLocks noChangeShapeType="1"/>
          </p:cNvSpPr>
          <p:nvPr/>
        </p:nvSpPr>
        <p:spPr bwMode="auto">
          <a:xfrm flipH="1">
            <a:off x="942975" y="58261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4" name="Line 16"/>
          <p:cNvSpPr>
            <a:spLocks noChangeShapeType="1"/>
          </p:cNvSpPr>
          <p:nvPr/>
        </p:nvSpPr>
        <p:spPr bwMode="auto">
          <a:xfrm flipH="1">
            <a:off x="942975" y="56769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5" name="Line 17"/>
          <p:cNvSpPr>
            <a:spLocks noChangeShapeType="1"/>
          </p:cNvSpPr>
          <p:nvPr/>
        </p:nvSpPr>
        <p:spPr bwMode="auto">
          <a:xfrm flipH="1">
            <a:off x="942975" y="558006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6" name="Line 18"/>
          <p:cNvSpPr>
            <a:spLocks noChangeShapeType="1"/>
          </p:cNvSpPr>
          <p:nvPr/>
        </p:nvSpPr>
        <p:spPr bwMode="auto">
          <a:xfrm flipH="1">
            <a:off x="942975" y="54991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7" name="Line 19"/>
          <p:cNvSpPr>
            <a:spLocks noChangeShapeType="1"/>
          </p:cNvSpPr>
          <p:nvPr/>
        </p:nvSpPr>
        <p:spPr bwMode="auto">
          <a:xfrm flipH="1">
            <a:off x="942975" y="5126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8" name="Line 20"/>
          <p:cNvSpPr>
            <a:spLocks noChangeShapeType="1"/>
          </p:cNvSpPr>
          <p:nvPr/>
        </p:nvSpPr>
        <p:spPr bwMode="auto">
          <a:xfrm flipH="1">
            <a:off x="942975" y="49688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9" name="Line 21"/>
          <p:cNvSpPr>
            <a:spLocks noChangeShapeType="1"/>
          </p:cNvSpPr>
          <p:nvPr/>
        </p:nvSpPr>
        <p:spPr bwMode="auto">
          <a:xfrm flipH="1">
            <a:off x="942975" y="4872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0" name="Line 22"/>
          <p:cNvSpPr>
            <a:spLocks noChangeShapeType="1"/>
          </p:cNvSpPr>
          <p:nvPr/>
        </p:nvSpPr>
        <p:spPr bwMode="auto">
          <a:xfrm flipH="1">
            <a:off x="942975" y="4797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1" name="Line 23"/>
          <p:cNvSpPr>
            <a:spLocks noChangeShapeType="1"/>
          </p:cNvSpPr>
          <p:nvPr/>
        </p:nvSpPr>
        <p:spPr bwMode="auto">
          <a:xfrm flipH="1">
            <a:off x="942975" y="4416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2" name="Line 24"/>
          <p:cNvSpPr>
            <a:spLocks noChangeShapeType="1"/>
          </p:cNvSpPr>
          <p:nvPr/>
        </p:nvSpPr>
        <p:spPr bwMode="auto">
          <a:xfrm flipH="1">
            <a:off x="942975" y="42672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3" name="Line 25"/>
          <p:cNvSpPr>
            <a:spLocks noChangeShapeType="1"/>
          </p:cNvSpPr>
          <p:nvPr/>
        </p:nvSpPr>
        <p:spPr bwMode="auto">
          <a:xfrm flipH="1">
            <a:off x="942975" y="41640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4" name="Line 26"/>
          <p:cNvSpPr>
            <a:spLocks noChangeShapeType="1"/>
          </p:cNvSpPr>
          <p:nvPr/>
        </p:nvSpPr>
        <p:spPr bwMode="auto">
          <a:xfrm flipH="1">
            <a:off x="942975" y="40878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5" name="Line 27"/>
          <p:cNvSpPr>
            <a:spLocks noChangeShapeType="1"/>
          </p:cNvSpPr>
          <p:nvPr/>
        </p:nvSpPr>
        <p:spPr bwMode="auto">
          <a:xfrm flipH="1">
            <a:off x="942975" y="37084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6" name="Line 28"/>
          <p:cNvSpPr>
            <a:spLocks noChangeShapeType="1"/>
          </p:cNvSpPr>
          <p:nvPr/>
        </p:nvSpPr>
        <p:spPr bwMode="auto">
          <a:xfrm flipH="1">
            <a:off x="942975" y="35591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7" name="Line 29"/>
          <p:cNvSpPr>
            <a:spLocks noChangeShapeType="1"/>
          </p:cNvSpPr>
          <p:nvPr/>
        </p:nvSpPr>
        <p:spPr bwMode="auto">
          <a:xfrm flipH="1">
            <a:off x="942975" y="34623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8" name="Line 30"/>
          <p:cNvSpPr>
            <a:spLocks noChangeShapeType="1"/>
          </p:cNvSpPr>
          <p:nvPr/>
        </p:nvSpPr>
        <p:spPr bwMode="auto">
          <a:xfrm flipH="1">
            <a:off x="942975" y="33797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9" name="Line 31"/>
          <p:cNvSpPr>
            <a:spLocks noChangeShapeType="1"/>
          </p:cNvSpPr>
          <p:nvPr/>
        </p:nvSpPr>
        <p:spPr bwMode="auto">
          <a:xfrm flipH="1">
            <a:off x="942975" y="30067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0" name="Line 32"/>
          <p:cNvSpPr>
            <a:spLocks noChangeShapeType="1"/>
          </p:cNvSpPr>
          <p:nvPr/>
        </p:nvSpPr>
        <p:spPr bwMode="auto">
          <a:xfrm flipH="1">
            <a:off x="942975" y="28511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1" name="Line 33"/>
          <p:cNvSpPr>
            <a:spLocks noChangeShapeType="1"/>
          </p:cNvSpPr>
          <p:nvPr/>
        </p:nvSpPr>
        <p:spPr bwMode="auto">
          <a:xfrm flipH="1">
            <a:off x="942975" y="27543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2" name="Line 34"/>
          <p:cNvSpPr>
            <a:spLocks noChangeShapeType="1"/>
          </p:cNvSpPr>
          <p:nvPr/>
        </p:nvSpPr>
        <p:spPr bwMode="auto">
          <a:xfrm flipH="1">
            <a:off x="942975" y="26781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3" name="Line 35"/>
          <p:cNvSpPr>
            <a:spLocks noChangeShapeType="1"/>
          </p:cNvSpPr>
          <p:nvPr/>
        </p:nvSpPr>
        <p:spPr bwMode="auto">
          <a:xfrm flipH="1">
            <a:off x="942975" y="2298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4" name="Line 36"/>
          <p:cNvSpPr>
            <a:spLocks noChangeShapeType="1"/>
          </p:cNvSpPr>
          <p:nvPr/>
        </p:nvSpPr>
        <p:spPr bwMode="auto">
          <a:xfrm flipH="1">
            <a:off x="942975" y="21494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5" name="Line 37"/>
          <p:cNvSpPr>
            <a:spLocks noChangeShapeType="1"/>
          </p:cNvSpPr>
          <p:nvPr/>
        </p:nvSpPr>
        <p:spPr bwMode="auto">
          <a:xfrm flipH="1">
            <a:off x="942975" y="2044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6" name="Line 38"/>
          <p:cNvSpPr>
            <a:spLocks noChangeShapeType="1"/>
          </p:cNvSpPr>
          <p:nvPr/>
        </p:nvSpPr>
        <p:spPr bwMode="auto">
          <a:xfrm flipH="1">
            <a:off x="942975" y="1971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7" name="Line 39"/>
          <p:cNvSpPr>
            <a:spLocks noChangeShapeType="1"/>
          </p:cNvSpPr>
          <p:nvPr/>
        </p:nvSpPr>
        <p:spPr bwMode="auto">
          <a:xfrm flipH="1">
            <a:off x="942975" y="1590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8" name="Line 40"/>
          <p:cNvSpPr>
            <a:spLocks noChangeShapeType="1"/>
          </p:cNvSpPr>
          <p:nvPr/>
        </p:nvSpPr>
        <p:spPr bwMode="auto">
          <a:xfrm flipH="1">
            <a:off x="942975" y="14414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9" name="Line 41"/>
          <p:cNvSpPr>
            <a:spLocks noChangeShapeType="1"/>
          </p:cNvSpPr>
          <p:nvPr/>
        </p:nvSpPr>
        <p:spPr bwMode="auto">
          <a:xfrm flipH="1">
            <a:off x="942975" y="1336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0" name="Line 42"/>
          <p:cNvSpPr>
            <a:spLocks noChangeShapeType="1"/>
          </p:cNvSpPr>
          <p:nvPr/>
        </p:nvSpPr>
        <p:spPr bwMode="auto">
          <a:xfrm flipH="1">
            <a:off x="942975" y="12636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1" name="Rectangle 43"/>
          <p:cNvSpPr>
            <a:spLocks noChangeArrowheads="1"/>
          </p:cNvSpPr>
          <p:nvPr/>
        </p:nvSpPr>
        <p:spPr bwMode="auto">
          <a:xfrm>
            <a:off x="8048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2" name="Rectangle 45"/>
          <p:cNvSpPr>
            <a:spLocks noChangeArrowheads="1"/>
          </p:cNvSpPr>
          <p:nvPr/>
        </p:nvSpPr>
        <p:spPr bwMode="auto">
          <a:xfrm>
            <a:off x="14303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3" name="Rectangle 47"/>
          <p:cNvSpPr>
            <a:spLocks noChangeArrowheads="1"/>
          </p:cNvSpPr>
          <p:nvPr/>
        </p:nvSpPr>
        <p:spPr bwMode="auto">
          <a:xfrm>
            <a:off x="2038350" y="626268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4" name="Rectangle 49"/>
          <p:cNvSpPr>
            <a:spLocks noChangeArrowheads="1"/>
          </p:cNvSpPr>
          <p:nvPr/>
        </p:nvSpPr>
        <p:spPr bwMode="auto">
          <a:xfrm>
            <a:off x="267970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5" name="Rectangle 51"/>
          <p:cNvSpPr>
            <a:spLocks noChangeArrowheads="1"/>
          </p:cNvSpPr>
          <p:nvPr/>
        </p:nvSpPr>
        <p:spPr bwMode="auto">
          <a:xfrm>
            <a:off x="33035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6" name="Rectangle 53"/>
          <p:cNvSpPr>
            <a:spLocks noChangeArrowheads="1"/>
          </p:cNvSpPr>
          <p:nvPr/>
        </p:nvSpPr>
        <p:spPr bwMode="auto">
          <a:xfrm>
            <a:off x="389731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7" name="Rectangle 55"/>
          <p:cNvSpPr>
            <a:spLocks noChangeArrowheads="1"/>
          </p:cNvSpPr>
          <p:nvPr/>
        </p:nvSpPr>
        <p:spPr bwMode="auto">
          <a:xfrm>
            <a:off x="45227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2003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8" name="Rectangle 57"/>
          <p:cNvSpPr>
            <a:spLocks noChangeArrowheads="1"/>
          </p:cNvSpPr>
          <p:nvPr/>
        </p:nvSpPr>
        <p:spPr bwMode="auto">
          <a:xfrm>
            <a:off x="51482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9" name="Rectangle 59"/>
          <p:cNvSpPr>
            <a:spLocks noChangeArrowheads="1"/>
          </p:cNvSpPr>
          <p:nvPr/>
        </p:nvSpPr>
        <p:spPr bwMode="auto">
          <a:xfrm>
            <a:off x="57737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0" name="Rectangle 61"/>
          <p:cNvSpPr>
            <a:spLocks noChangeArrowheads="1"/>
          </p:cNvSpPr>
          <p:nvPr/>
        </p:nvSpPr>
        <p:spPr bwMode="auto">
          <a:xfrm>
            <a:off x="63960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1" name="Rectangle 62"/>
          <p:cNvSpPr>
            <a:spLocks noChangeArrowheads="1"/>
          </p:cNvSpPr>
          <p:nvPr/>
        </p:nvSpPr>
        <p:spPr bwMode="auto">
          <a:xfrm>
            <a:off x="6816725" y="6243638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2" name="Rectangle 63"/>
          <p:cNvSpPr>
            <a:spLocks noChangeArrowheads="1"/>
          </p:cNvSpPr>
          <p:nvPr/>
        </p:nvSpPr>
        <p:spPr bwMode="auto">
          <a:xfrm>
            <a:off x="7013575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3" name="Rectangle 65"/>
          <p:cNvSpPr>
            <a:spLocks noChangeArrowheads="1"/>
          </p:cNvSpPr>
          <p:nvPr/>
        </p:nvSpPr>
        <p:spPr bwMode="auto">
          <a:xfrm>
            <a:off x="763905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4" name="Line 67"/>
          <p:cNvSpPr>
            <a:spLocks noChangeShapeType="1"/>
          </p:cNvSpPr>
          <p:nvPr/>
        </p:nvSpPr>
        <p:spPr bwMode="auto">
          <a:xfrm flipV="1">
            <a:off x="12557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5" name="Line 68"/>
          <p:cNvSpPr>
            <a:spLocks noChangeShapeType="1"/>
          </p:cNvSpPr>
          <p:nvPr/>
        </p:nvSpPr>
        <p:spPr bwMode="auto">
          <a:xfrm flipV="1">
            <a:off x="15684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6" name="Line 69"/>
          <p:cNvSpPr>
            <a:spLocks noChangeShapeType="1"/>
          </p:cNvSpPr>
          <p:nvPr/>
        </p:nvSpPr>
        <p:spPr bwMode="auto">
          <a:xfrm flipV="1">
            <a:off x="18811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7" name="Line 70"/>
          <p:cNvSpPr>
            <a:spLocks noChangeShapeType="1"/>
          </p:cNvSpPr>
          <p:nvPr/>
        </p:nvSpPr>
        <p:spPr bwMode="auto">
          <a:xfrm flipV="1">
            <a:off x="21923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8" name="Line 71"/>
          <p:cNvSpPr>
            <a:spLocks noChangeShapeType="1"/>
          </p:cNvSpPr>
          <p:nvPr/>
        </p:nvSpPr>
        <p:spPr bwMode="auto">
          <a:xfrm flipV="1">
            <a:off x="2503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9" name="Line 72"/>
          <p:cNvSpPr>
            <a:spLocks noChangeShapeType="1"/>
          </p:cNvSpPr>
          <p:nvPr/>
        </p:nvSpPr>
        <p:spPr bwMode="auto">
          <a:xfrm flipV="1">
            <a:off x="28162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0" name="Line 73"/>
          <p:cNvSpPr>
            <a:spLocks noChangeShapeType="1"/>
          </p:cNvSpPr>
          <p:nvPr/>
        </p:nvSpPr>
        <p:spPr bwMode="auto">
          <a:xfrm flipV="1">
            <a:off x="31289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1" name="Line 74"/>
          <p:cNvSpPr>
            <a:spLocks noChangeShapeType="1"/>
          </p:cNvSpPr>
          <p:nvPr/>
        </p:nvSpPr>
        <p:spPr bwMode="auto">
          <a:xfrm flipV="1">
            <a:off x="34417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2" name="Line 75"/>
          <p:cNvSpPr>
            <a:spLocks noChangeShapeType="1"/>
          </p:cNvSpPr>
          <p:nvPr/>
        </p:nvSpPr>
        <p:spPr bwMode="auto">
          <a:xfrm flipV="1">
            <a:off x="37544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3" name="Line 76"/>
          <p:cNvSpPr>
            <a:spLocks noChangeShapeType="1"/>
          </p:cNvSpPr>
          <p:nvPr/>
        </p:nvSpPr>
        <p:spPr bwMode="auto">
          <a:xfrm flipV="1">
            <a:off x="4057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4" name="Line 77"/>
          <p:cNvSpPr>
            <a:spLocks noChangeShapeType="1"/>
          </p:cNvSpPr>
          <p:nvPr/>
        </p:nvSpPr>
        <p:spPr bwMode="auto">
          <a:xfrm flipV="1">
            <a:off x="4370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5" name="Line 78"/>
          <p:cNvSpPr>
            <a:spLocks noChangeShapeType="1"/>
          </p:cNvSpPr>
          <p:nvPr/>
        </p:nvSpPr>
        <p:spPr bwMode="auto">
          <a:xfrm flipV="1">
            <a:off x="46831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6" name="Line 79"/>
          <p:cNvSpPr>
            <a:spLocks noChangeShapeType="1"/>
          </p:cNvSpPr>
          <p:nvPr/>
        </p:nvSpPr>
        <p:spPr bwMode="auto">
          <a:xfrm flipV="1">
            <a:off x="49958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7" name="Line 80"/>
          <p:cNvSpPr>
            <a:spLocks noChangeShapeType="1"/>
          </p:cNvSpPr>
          <p:nvPr/>
        </p:nvSpPr>
        <p:spPr bwMode="auto">
          <a:xfrm flipV="1">
            <a:off x="53086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8" name="Line 81"/>
          <p:cNvSpPr>
            <a:spLocks noChangeShapeType="1"/>
          </p:cNvSpPr>
          <p:nvPr/>
        </p:nvSpPr>
        <p:spPr bwMode="auto">
          <a:xfrm flipV="1">
            <a:off x="56197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9" name="Line 82"/>
          <p:cNvSpPr>
            <a:spLocks noChangeShapeType="1"/>
          </p:cNvSpPr>
          <p:nvPr/>
        </p:nvSpPr>
        <p:spPr bwMode="auto">
          <a:xfrm flipV="1">
            <a:off x="5932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0" name="Line 83"/>
          <p:cNvSpPr>
            <a:spLocks noChangeShapeType="1"/>
          </p:cNvSpPr>
          <p:nvPr/>
        </p:nvSpPr>
        <p:spPr bwMode="auto">
          <a:xfrm flipV="1">
            <a:off x="62436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1" name="Line 84"/>
          <p:cNvSpPr>
            <a:spLocks noChangeShapeType="1"/>
          </p:cNvSpPr>
          <p:nvPr/>
        </p:nvSpPr>
        <p:spPr bwMode="auto">
          <a:xfrm flipV="1">
            <a:off x="65563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2" name="Line 85"/>
          <p:cNvSpPr>
            <a:spLocks noChangeShapeType="1"/>
          </p:cNvSpPr>
          <p:nvPr/>
        </p:nvSpPr>
        <p:spPr bwMode="auto">
          <a:xfrm flipV="1">
            <a:off x="68611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3" name="Line 86"/>
          <p:cNvSpPr>
            <a:spLocks noChangeShapeType="1"/>
          </p:cNvSpPr>
          <p:nvPr/>
        </p:nvSpPr>
        <p:spPr bwMode="auto">
          <a:xfrm flipV="1">
            <a:off x="71739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4" name="Line 87"/>
          <p:cNvSpPr>
            <a:spLocks noChangeShapeType="1"/>
          </p:cNvSpPr>
          <p:nvPr/>
        </p:nvSpPr>
        <p:spPr bwMode="auto">
          <a:xfrm flipV="1">
            <a:off x="7486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5" name="Line 88"/>
          <p:cNvSpPr>
            <a:spLocks noChangeShapeType="1"/>
          </p:cNvSpPr>
          <p:nvPr/>
        </p:nvSpPr>
        <p:spPr bwMode="auto">
          <a:xfrm flipV="1">
            <a:off x="7799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6" name="Line 89"/>
          <p:cNvSpPr>
            <a:spLocks noChangeShapeType="1"/>
          </p:cNvSpPr>
          <p:nvPr/>
        </p:nvSpPr>
        <p:spPr bwMode="auto">
          <a:xfrm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7" name="Line 90"/>
          <p:cNvSpPr>
            <a:spLocks noChangeShapeType="1"/>
          </p:cNvSpPr>
          <p:nvPr/>
        </p:nvSpPr>
        <p:spPr bwMode="auto">
          <a:xfrm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88" name="Rectangle 91"/>
          <p:cNvSpPr>
            <a:spLocks noChangeArrowheads="1"/>
          </p:cNvSpPr>
          <p:nvPr/>
        </p:nvSpPr>
        <p:spPr bwMode="auto">
          <a:xfrm>
            <a:off x="762000" y="6083300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89" name="Rectangle 92"/>
          <p:cNvSpPr>
            <a:spLocks noChangeArrowheads="1"/>
          </p:cNvSpPr>
          <p:nvPr/>
        </p:nvSpPr>
        <p:spPr bwMode="auto">
          <a:xfrm>
            <a:off x="762000" y="5375275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0" name="Rectangle 93"/>
          <p:cNvSpPr>
            <a:spLocks noChangeArrowheads="1"/>
          </p:cNvSpPr>
          <p:nvPr/>
        </p:nvSpPr>
        <p:spPr bwMode="auto">
          <a:xfrm>
            <a:off x="685800" y="4675188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1" name="Rectangle 94"/>
          <p:cNvSpPr>
            <a:spLocks noChangeArrowheads="1"/>
          </p:cNvSpPr>
          <p:nvPr/>
        </p:nvSpPr>
        <p:spPr bwMode="auto">
          <a:xfrm>
            <a:off x="609600" y="3965575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2" name="Rectangle 95"/>
          <p:cNvSpPr>
            <a:spLocks noChangeArrowheads="1"/>
          </p:cNvSpPr>
          <p:nvPr/>
        </p:nvSpPr>
        <p:spPr bwMode="auto">
          <a:xfrm>
            <a:off x="493713" y="3257550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3" name="Rectangle 96"/>
          <p:cNvSpPr>
            <a:spLocks noChangeArrowheads="1"/>
          </p:cNvSpPr>
          <p:nvPr/>
        </p:nvSpPr>
        <p:spPr bwMode="auto">
          <a:xfrm>
            <a:off x="417513" y="25558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4" name="Rectangle 97"/>
          <p:cNvSpPr>
            <a:spLocks noChangeArrowheads="1"/>
          </p:cNvSpPr>
          <p:nvPr/>
        </p:nvSpPr>
        <p:spPr bwMode="auto">
          <a:xfrm>
            <a:off x="341313" y="1847850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5" name="Rectangle 98"/>
          <p:cNvSpPr>
            <a:spLocks noChangeArrowheads="1"/>
          </p:cNvSpPr>
          <p:nvPr/>
        </p:nvSpPr>
        <p:spPr bwMode="auto">
          <a:xfrm>
            <a:off x="225425" y="1139825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6" name="Line 100"/>
          <p:cNvSpPr>
            <a:spLocks noChangeShapeType="1"/>
          </p:cNvSpPr>
          <p:nvPr/>
        </p:nvSpPr>
        <p:spPr bwMode="auto">
          <a:xfrm>
            <a:off x="906463" y="54387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97" name="Line 101"/>
          <p:cNvSpPr>
            <a:spLocks noChangeShapeType="1"/>
          </p:cNvSpPr>
          <p:nvPr/>
        </p:nvSpPr>
        <p:spPr bwMode="auto">
          <a:xfrm>
            <a:off x="906463" y="473868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98" name="Line 102"/>
          <p:cNvSpPr>
            <a:spLocks noChangeShapeType="1"/>
          </p:cNvSpPr>
          <p:nvPr/>
        </p:nvSpPr>
        <p:spPr bwMode="auto">
          <a:xfrm>
            <a:off x="906463" y="40290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99" name="Line 103"/>
          <p:cNvSpPr>
            <a:spLocks noChangeShapeType="1"/>
          </p:cNvSpPr>
          <p:nvPr/>
        </p:nvSpPr>
        <p:spPr bwMode="auto">
          <a:xfrm>
            <a:off x="906463" y="33210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0" name="Line 104"/>
          <p:cNvSpPr>
            <a:spLocks noChangeShapeType="1"/>
          </p:cNvSpPr>
          <p:nvPr/>
        </p:nvSpPr>
        <p:spPr bwMode="auto">
          <a:xfrm>
            <a:off x="906463" y="261302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1" name="Line 105"/>
          <p:cNvSpPr>
            <a:spLocks noChangeShapeType="1"/>
          </p:cNvSpPr>
          <p:nvPr/>
        </p:nvSpPr>
        <p:spPr bwMode="auto">
          <a:xfrm>
            <a:off x="906463" y="19113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2" name="Line 106"/>
          <p:cNvSpPr>
            <a:spLocks noChangeShapeType="1"/>
          </p:cNvSpPr>
          <p:nvPr/>
        </p:nvSpPr>
        <p:spPr bwMode="auto">
          <a:xfrm>
            <a:off x="906463" y="120173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3" name="Line 108"/>
          <p:cNvSpPr>
            <a:spLocks noChangeShapeType="1"/>
          </p:cNvSpPr>
          <p:nvPr/>
        </p:nvSpPr>
        <p:spPr bwMode="auto">
          <a:xfrm>
            <a:off x="912813" y="56769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4" name="Line 109"/>
          <p:cNvSpPr>
            <a:spLocks noChangeShapeType="1"/>
          </p:cNvSpPr>
          <p:nvPr/>
        </p:nvSpPr>
        <p:spPr bwMode="auto">
          <a:xfrm>
            <a:off x="912813" y="558006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5" name="Line 110"/>
          <p:cNvSpPr>
            <a:spLocks noChangeShapeType="1"/>
          </p:cNvSpPr>
          <p:nvPr/>
        </p:nvSpPr>
        <p:spPr bwMode="auto">
          <a:xfrm>
            <a:off x="912813" y="54991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6" name="Line 111"/>
          <p:cNvSpPr>
            <a:spLocks noChangeShapeType="1"/>
          </p:cNvSpPr>
          <p:nvPr/>
        </p:nvSpPr>
        <p:spPr bwMode="auto">
          <a:xfrm>
            <a:off x="912813" y="5126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7" name="Line 112"/>
          <p:cNvSpPr>
            <a:spLocks noChangeShapeType="1"/>
          </p:cNvSpPr>
          <p:nvPr/>
        </p:nvSpPr>
        <p:spPr bwMode="auto">
          <a:xfrm>
            <a:off x="912813" y="49688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8" name="Line 113"/>
          <p:cNvSpPr>
            <a:spLocks noChangeShapeType="1"/>
          </p:cNvSpPr>
          <p:nvPr/>
        </p:nvSpPr>
        <p:spPr bwMode="auto">
          <a:xfrm>
            <a:off x="912813" y="4872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9" name="Line 114"/>
          <p:cNvSpPr>
            <a:spLocks noChangeShapeType="1"/>
          </p:cNvSpPr>
          <p:nvPr/>
        </p:nvSpPr>
        <p:spPr bwMode="auto">
          <a:xfrm>
            <a:off x="912813" y="4797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0" name="Line 115"/>
          <p:cNvSpPr>
            <a:spLocks noChangeShapeType="1"/>
          </p:cNvSpPr>
          <p:nvPr/>
        </p:nvSpPr>
        <p:spPr bwMode="auto">
          <a:xfrm>
            <a:off x="912813" y="4416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1" name="Line 116"/>
          <p:cNvSpPr>
            <a:spLocks noChangeShapeType="1"/>
          </p:cNvSpPr>
          <p:nvPr/>
        </p:nvSpPr>
        <p:spPr bwMode="auto">
          <a:xfrm>
            <a:off x="912813" y="42672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2" name="Line 117"/>
          <p:cNvSpPr>
            <a:spLocks noChangeShapeType="1"/>
          </p:cNvSpPr>
          <p:nvPr/>
        </p:nvSpPr>
        <p:spPr bwMode="auto">
          <a:xfrm>
            <a:off x="912813" y="41640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3" name="Line 118"/>
          <p:cNvSpPr>
            <a:spLocks noChangeShapeType="1"/>
          </p:cNvSpPr>
          <p:nvPr/>
        </p:nvSpPr>
        <p:spPr bwMode="auto">
          <a:xfrm>
            <a:off x="912813" y="40878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4" name="Line 119"/>
          <p:cNvSpPr>
            <a:spLocks noChangeShapeType="1"/>
          </p:cNvSpPr>
          <p:nvPr/>
        </p:nvSpPr>
        <p:spPr bwMode="auto">
          <a:xfrm>
            <a:off x="912813" y="37084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5" name="Line 120"/>
          <p:cNvSpPr>
            <a:spLocks noChangeShapeType="1"/>
          </p:cNvSpPr>
          <p:nvPr/>
        </p:nvSpPr>
        <p:spPr bwMode="auto">
          <a:xfrm>
            <a:off x="912813" y="35591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6" name="Line 121"/>
          <p:cNvSpPr>
            <a:spLocks noChangeShapeType="1"/>
          </p:cNvSpPr>
          <p:nvPr/>
        </p:nvSpPr>
        <p:spPr bwMode="auto">
          <a:xfrm>
            <a:off x="912813" y="34623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7" name="Line 122"/>
          <p:cNvSpPr>
            <a:spLocks noChangeShapeType="1"/>
          </p:cNvSpPr>
          <p:nvPr/>
        </p:nvSpPr>
        <p:spPr bwMode="auto">
          <a:xfrm>
            <a:off x="912813" y="337978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8" name="Line 123"/>
          <p:cNvSpPr>
            <a:spLocks noChangeShapeType="1"/>
          </p:cNvSpPr>
          <p:nvPr/>
        </p:nvSpPr>
        <p:spPr bwMode="auto">
          <a:xfrm>
            <a:off x="912813" y="30067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9" name="Line 124"/>
          <p:cNvSpPr>
            <a:spLocks noChangeShapeType="1"/>
          </p:cNvSpPr>
          <p:nvPr/>
        </p:nvSpPr>
        <p:spPr bwMode="auto">
          <a:xfrm>
            <a:off x="912813" y="28511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0" name="Line 125"/>
          <p:cNvSpPr>
            <a:spLocks noChangeShapeType="1"/>
          </p:cNvSpPr>
          <p:nvPr/>
        </p:nvSpPr>
        <p:spPr bwMode="auto">
          <a:xfrm>
            <a:off x="912813" y="27543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1" name="Line 126"/>
          <p:cNvSpPr>
            <a:spLocks noChangeShapeType="1"/>
          </p:cNvSpPr>
          <p:nvPr/>
        </p:nvSpPr>
        <p:spPr bwMode="auto">
          <a:xfrm>
            <a:off x="912813" y="26781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2" name="Line 127"/>
          <p:cNvSpPr>
            <a:spLocks noChangeShapeType="1"/>
          </p:cNvSpPr>
          <p:nvPr/>
        </p:nvSpPr>
        <p:spPr bwMode="auto">
          <a:xfrm>
            <a:off x="912813" y="2298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3" name="Line 128"/>
          <p:cNvSpPr>
            <a:spLocks noChangeShapeType="1"/>
          </p:cNvSpPr>
          <p:nvPr/>
        </p:nvSpPr>
        <p:spPr bwMode="auto">
          <a:xfrm>
            <a:off x="912813" y="21494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4" name="Line 129"/>
          <p:cNvSpPr>
            <a:spLocks noChangeShapeType="1"/>
          </p:cNvSpPr>
          <p:nvPr/>
        </p:nvSpPr>
        <p:spPr bwMode="auto">
          <a:xfrm>
            <a:off x="912813" y="2044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5" name="Line 130"/>
          <p:cNvSpPr>
            <a:spLocks noChangeShapeType="1"/>
          </p:cNvSpPr>
          <p:nvPr/>
        </p:nvSpPr>
        <p:spPr bwMode="auto">
          <a:xfrm>
            <a:off x="912813" y="1971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6" name="Line 131"/>
          <p:cNvSpPr>
            <a:spLocks noChangeShapeType="1"/>
          </p:cNvSpPr>
          <p:nvPr/>
        </p:nvSpPr>
        <p:spPr bwMode="auto">
          <a:xfrm>
            <a:off x="912813" y="1590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7" name="Line 132"/>
          <p:cNvSpPr>
            <a:spLocks noChangeShapeType="1"/>
          </p:cNvSpPr>
          <p:nvPr/>
        </p:nvSpPr>
        <p:spPr bwMode="auto">
          <a:xfrm>
            <a:off x="912813" y="14414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8" name="Line 133"/>
          <p:cNvSpPr>
            <a:spLocks noChangeShapeType="1"/>
          </p:cNvSpPr>
          <p:nvPr/>
        </p:nvSpPr>
        <p:spPr bwMode="auto">
          <a:xfrm>
            <a:off x="912813" y="1336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9" name="Line 134"/>
          <p:cNvSpPr>
            <a:spLocks noChangeShapeType="1"/>
          </p:cNvSpPr>
          <p:nvPr/>
        </p:nvSpPr>
        <p:spPr bwMode="auto">
          <a:xfrm>
            <a:off x="912813" y="12636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30" name="Line 135"/>
          <p:cNvSpPr>
            <a:spLocks noChangeShapeType="1"/>
          </p:cNvSpPr>
          <p:nvPr/>
        </p:nvSpPr>
        <p:spPr bwMode="auto">
          <a:xfrm flipV="1">
            <a:off x="942975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31" name="Rectangle 136"/>
          <p:cNvSpPr>
            <a:spLocks noChangeArrowheads="1"/>
          </p:cNvSpPr>
          <p:nvPr/>
        </p:nvSpPr>
        <p:spPr bwMode="auto">
          <a:xfrm>
            <a:off x="7872413" y="6081713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3432" name="Rectangle 137"/>
          <p:cNvSpPr>
            <a:spLocks noChangeArrowheads="1"/>
          </p:cNvSpPr>
          <p:nvPr/>
        </p:nvSpPr>
        <p:spPr bwMode="auto">
          <a:xfrm>
            <a:off x="7872413" y="5530850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3433" name="Rectangle 138"/>
          <p:cNvSpPr>
            <a:spLocks noChangeArrowheads="1"/>
          </p:cNvSpPr>
          <p:nvPr/>
        </p:nvSpPr>
        <p:spPr bwMode="auto">
          <a:xfrm>
            <a:off x="7872413" y="4986338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3434" name="Rectangle 139"/>
          <p:cNvSpPr>
            <a:spLocks noChangeArrowheads="1"/>
          </p:cNvSpPr>
          <p:nvPr/>
        </p:nvSpPr>
        <p:spPr bwMode="auto">
          <a:xfrm>
            <a:off x="7872413" y="4433888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</a:t>
            </a:r>
          </a:p>
        </p:txBody>
      </p:sp>
      <p:sp>
        <p:nvSpPr>
          <p:cNvPr id="13435" name="Rectangle 140"/>
          <p:cNvSpPr>
            <a:spLocks noChangeArrowheads="1"/>
          </p:cNvSpPr>
          <p:nvPr/>
        </p:nvSpPr>
        <p:spPr bwMode="auto">
          <a:xfrm>
            <a:off x="7872413" y="38893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</a:t>
            </a:r>
          </a:p>
        </p:txBody>
      </p:sp>
      <p:sp>
        <p:nvSpPr>
          <p:cNvPr id="13436" name="Rectangle 141"/>
          <p:cNvSpPr>
            <a:spLocks noChangeArrowheads="1"/>
          </p:cNvSpPr>
          <p:nvPr/>
        </p:nvSpPr>
        <p:spPr bwMode="auto">
          <a:xfrm>
            <a:off x="7872413" y="3338513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</a:t>
            </a:r>
          </a:p>
        </p:txBody>
      </p:sp>
      <p:sp>
        <p:nvSpPr>
          <p:cNvPr id="13437" name="Rectangle 142"/>
          <p:cNvSpPr>
            <a:spLocks noChangeArrowheads="1"/>
          </p:cNvSpPr>
          <p:nvPr/>
        </p:nvSpPr>
        <p:spPr bwMode="auto">
          <a:xfrm>
            <a:off x="7872413" y="2786063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1,000,000</a:t>
            </a:r>
          </a:p>
        </p:txBody>
      </p:sp>
      <p:sp>
        <p:nvSpPr>
          <p:cNvPr id="13438" name="Rectangle 143"/>
          <p:cNvSpPr>
            <a:spLocks noChangeArrowheads="1"/>
          </p:cNvSpPr>
          <p:nvPr/>
        </p:nvSpPr>
        <p:spPr bwMode="auto">
          <a:xfrm>
            <a:off x="7872413" y="2241550"/>
            <a:ext cx="6447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10,000,000</a:t>
            </a:r>
          </a:p>
        </p:txBody>
      </p:sp>
      <p:sp>
        <p:nvSpPr>
          <p:cNvPr id="13439" name="Rectangle 144"/>
          <p:cNvSpPr>
            <a:spLocks noChangeArrowheads="1"/>
          </p:cNvSpPr>
          <p:nvPr/>
        </p:nvSpPr>
        <p:spPr bwMode="auto">
          <a:xfrm>
            <a:off x="7872413" y="1689100"/>
            <a:ext cx="7162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100,000,000</a:t>
            </a:r>
          </a:p>
        </p:txBody>
      </p:sp>
      <p:sp>
        <p:nvSpPr>
          <p:cNvPr id="13440" name="Rectangle 145"/>
          <p:cNvSpPr>
            <a:spLocks noChangeArrowheads="1"/>
          </p:cNvSpPr>
          <p:nvPr/>
        </p:nvSpPr>
        <p:spPr bwMode="auto">
          <a:xfrm>
            <a:off x="7872413" y="1138238"/>
            <a:ext cx="82406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/>
                <a:cs typeface="Calibri"/>
              </a:rPr>
              <a:t>1,000,000,000</a:t>
            </a:r>
          </a:p>
        </p:txBody>
      </p:sp>
      <p:sp>
        <p:nvSpPr>
          <p:cNvPr id="13441" name="Line 146"/>
          <p:cNvSpPr>
            <a:spLocks noChangeShapeType="1"/>
          </p:cNvSpPr>
          <p:nvPr/>
        </p:nvSpPr>
        <p:spPr bwMode="auto">
          <a:xfrm flipH="1">
            <a:off x="7799388" y="61468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2" name="Line 147"/>
          <p:cNvSpPr>
            <a:spLocks noChangeShapeType="1"/>
          </p:cNvSpPr>
          <p:nvPr/>
        </p:nvSpPr>
        <p:spPr bwMode="auto">
          <a:xfrm flipH="1">
            <a:off x="7799388" y="55943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3" name="Line 148"/>
          <p:cNvSpPr>
            <a:spLocks noChangeShapeType="1"/>
          </p:cNvSpPr>
          <p:nvPr/>
        </p:nvSpPr>
        <p:spPr bwMode="auto">
          <a:xfrm flipH="1">
            <a:off x="7799388" y="50498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4" name="Line 149"/>
          <p:cNvSpPr>
            <a:spLocks noChangeShapeType="1"/>
          </p:cNvSpPr>
          <p:nvPr/>
        </p:nvSpPr>
        <p:spPr bwMode="auto">
          <a:xfrm flipH="1">
            <a:off x="7799388" y="4498975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5" name="Line 150"/>
          <p:cNvSpPr>
            <a:spLocks noChangeShapeType="1"/>
          </p:cNvSpPr>
          <p:nvPr/>
        </p:nvSpPr>
        <p:spPr bwMode="auto">
          <a:xfrm flipH="1">
            <a:off x="7799388" y="3948113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6" name="Line 151"/>
          <p:cNvSpPr>
            <a:spLocks noChangeShapeType="1"/>
          </p:cNvSpPr>
          <p:nvPr/>
        </p:nvSpPr>
        <p:spPr bwMode="auto">
          <a:xfrm flipH="1">
            <a:off x="7799388" y="34036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7" name="Line 152"/>
          <p:cNvSpPr>
            <a:spLocks noChangeShapeType="1"/>
          </p:cNvSpPr>
          <p:nvPr/>
        </p:nvSpPr>
        <p:spPr bwMode="auto">
          <a:xfrm flipH="1">
            <a:off x="7799388" y="28511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8" name="Line 153"/>
          <p:cNvSpPr>
            <a:spLocks noChangeShapeType="1"/>
          </p:cNvSpPr>
          <p:nvPr/>
        </p:nvSpPr>
        <p:spPr bwMode="auto">
          <a:xfrm flipH="1">
            <a:off x="7799388" y="22987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9" name="Line 154"/>
          <p:cNvSpPr>
            <a:spLocks noChangeShapeType="1"/>
          </p:cNvSpPr>
          <p:nvPr/>
        </p:nvSpPr>
        <p:spPr bwMode="auto">
          <a:xfrm flipH="1">
            <a:off x="7799388" y="175418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50" name="Line 155"/>
          <p:cNvSpPr>
            <a:spLocks noChangeShapeType="1"/>
          </p:cNvSpPr>
          <p:nvPr/>
        </p:nvSpPr>
        <p:spPr bwMode="auto">
          <a:xfrm flipH="1">
            <a:off x="7799388" y="12017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51" name="Line 156"/>
          <p:cNvSpPr>
            <a:spLocks noChangeShapeType="1"/>
          </p:cNvSpPr>
          <p:nvPr/>
        </p:nvSpPr>
        <p:spPr bwMode="auto">
          <a:xfrm flipV="1">
            <a:off x="7799388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52" name="Rectangle 224"/>
          <p:cNvSpPr>
            <a:spLocks noChangeArrowheads="1"/>
          </p:cNvSpPr>
          <p:nvPr/>
        </p:nvSpPr>
        <p:spPr bwMode="auto">
          <a:xfrm>
            <a:off x="147638" y="663575"/>
            <a:ext cx="863600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</a:rPr>
              <a:t>Disk Storage</a:t>
            </a:r>
          </a:p>
          <a:p>
            <a:r>
              <a:rPr lang="en-US" sz="1100" b="1">
                <a:solidFill>
                  <a:srgbClr val="1A1A1A"/>
                </a:solidFill>
              </a:rPr>
              <a:t>(Mbytes/$)</a:t>
            </a:r>
            <a:endParaRPr lang="en-US" sz="1100" b="1"/>
          </a:p>
        </p:txBody>
      </p:sp>
      <p:sp>
        <p:nvSpPr>
          <p:cNvPr id="13453" name="Rectangle 225"/>
          <p:cNvSpPr>
            <a:spLocks noChangeArrowheads="1"/>
          </p:cNvSpPr>
          <p:nvPr/>
        </p:nvSpPr>
        <p:spPr bwMode="auto">
          <a:xfrm>
            <a:off x="7889875" y="663575"/>
            <a:ext cx="1254125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DNA</a:t>
            </a:r>
          </a:p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Sequencing (bp/$)</a:t>
            </a:r>
          </a:p>
        </p:txBody>
      </p:sp>
      <p:grpSp>
        <p:nvGrpSpPr>
          <p:cNvPr id="2" name="Group 312"/>
          <p:cNvGrpSpPr>
            <a:grpSpLocks/>
          </p:cNvGrpSpPr>
          <p:nvPr/>
        </p:nvGrpSpPr>
        <p:grpSpPr bwMode="auto">
          <a:xfrm>
            <a:off x="906463" y="1911350"/>
            <a:ext cx="6892925" cy="4271963"/>
            <a:chOff x="629" y="1327"/>
            <a:chExt cx="4787" cy="2967"/>
          </a:xfrm>
        </p:grpSpPr>
        <p:sp>
          <p:nvSpPr>
            <p:cNvPr id="3385" name="Text Box 313"/>
            <p:cNvSpPr txBox="1">
              <a:spLocks noChangeArrowheads="1"/>
            </p:cNvSpPr>
            <p:nvPr/>
          </p:nvSpPr>
          <p:spPr bwMode="auto">
            <a:xfrm>
              <a:off x="1322" y="2008"/>
              <a:ext cx="1592" cy="32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Hard disk storage (MB/$)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time=14 mo</a:t>
              </a:r>
            </a:p>
          </p:txBody>
        </p:sp>
        <p:sp>
          <p:nvSpPr>
            <p:cNvPr id="13498" name="Line 314"/>
            <p:cNvSpPr>
              <a:spLocks noChangeShapeType="1"/>
            </p:cNvSpPr>
            <p:nvPr/>
          </p:nvSpPr>
          <p:spPr bwMode="auto">
            <a:xfrm>
              <a:off x="2839" y="2333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99" name="Group 315"/>
            <p:cNvGrpSpPr>
              <a:grpSpLocks/>
            </p:cNvGrpSpPr>
            <p:nvPr/>
          </p:nvGrpSpPr>
          <p:grpSpPr bwMode="auto">
            <a:xfrm>
              <a:off x="629" y="1327"/>
              <a:ext cx="4787" cy="2967"/>
              <a:chOff x="629" y="1327"/>
              <a:chExt cx="4787" cy="2967"/>
            </a:xfrm>
          </p:grpSpPr>
          <p:grpSp>
            <p:nvGrpSpPr>
              <p:cNvPr id="13500" name="Group 316"/>
              <p:cNvGrpSpPr>
                <a:grpSpLocks/>
              </p:cNvGrpSpPr>
              <p:nvPr/>
            </p:nvGrpSpPr>
            <p:grpSpPr bwMode="auto">
              <a:xfrm>
                <a:off x="629" y="4222"/>
                <a:ext cx="57" cy="72"/>
                <a:chOff x="629" y="4222"/>
                <a:chExt cx="57" cy="72"/>
              </a:xfrm>
            </p:grpSpPr>
            <p:sp>
              <p:nvSpPr>
                <p:cNvPr id="13551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655" y="4237"/>
                  <a:ext cx="0" cy="57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2" name="Line 318"/>
                <p:cNvSpPr>
                  <a:spLocks noChangeShapeType="1"/>
                </p:cNvSpPr>
                <p:nvPr/>
              </p:nvSpPr>
              <p:spPr bwMode="auto">
                <a:xfrm>
                  <a:off x="629" y="4268"/>
                  <a:ext cx="57" cy="0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3" name="Rectangle 319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4" name="Rectangle 320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1" name="Group 321"/>
              <p:cNvGrpSpPr>
                <a:grpSpLocks/>
              </p:cNvGrpSpPr>
              <p:nvPr/>
            </p:nvGrpSpPr>
            <p:grpSpPr bwMode="auto">
              <a:xfrm>
                <a:off x="851" y="4165"/>
                <a:ext cx="47" cy="51"/>
                <a:chOff x="851" y="4165"/>
                <a:chExt cx="47" cy="51"/>
              </a:xfrm>
            </p:grpSpPr>
            <p:sp>
              <p:nvSpPr>
                <p:cNvPr id="13549" name="Rectangle 322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0" name="Rectangle 323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2" name="Group 324"/>
              <p:cNvGrpSpPr>
                <a:grpSpLocks/>
              </p:cNvGrpSpPr>
              <p:nvPr/>
            </p:nvGrpSpPr>
            <p:grpSpPr bwMode="auto">
              <a:xfrm>
                <a:off x="1068" y="4045"/>
                <a:ext cx="46" cy="52"/>
                <a:chOff x="1068" y="4045"/>
                <a:chExt cx="46" cy="52"/>
              </a:xfrm>
            </p:grpSpPr>
            <p:sp>
              <p:nvSpPr>
                <p:cNvPr id="13547" name="Rectangle 325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8" name="Rectangle 326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3" name="Group 327"/>
              <p:cNvGrpSpPr>
                <a:grpSpLocks/>
              </p:cNvGrpSpPr>
              <p:nvPr/>
            </p:nvGrpSpPr>
            <p:grpSpPr bwMode="auto">
              <a:xfrm>
                <a:off x="1280" y="3900"/>
                <a:ext cx="51" cy="47"/>
                <a:chOff x="1280" y="3900"/>
                <a:chExt cx="51" cy="47"/>
              </a:xfrm>
            </p:grpSpPr>
            <p:sp>
              <p:nvSpPr>
                <p:cNvPr id="13545" name="Rectangle 328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6" name="Rectangle 329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4" name="Group 330"/>
              <p:cNvGrpSpPr>
                <a:grpSpLocks/>
              </p:cNvGrpSpPr>
              <p:nvPr/>
            </p:nvGrpSpPr>
            <p:grpSpPr bwMode="auto">
              <a:xfrm>
                <a:off x="1497" y="3724"/>
                <a:ext cx="268" cy="68"/>
                <a:chOff x="1497" y="3724"/>
                <a:chExt cx="268" cy="68"/>
              </a:xfrm>
            </p:grpSpPr>
            <p:sp>
              <p:nvSpPr>
                <p:cNvPr id="13541" name="Rectangle 331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2" name="Rectangle 332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3" name="Rectangle 333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4" name="Rectangle 334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5" name="Group 335"/>
              <p:cNvGrpSpPr>
                <a:grpSpLocks/>
              </p:cNvGrpSpPr>
              <p:nvPr/>
            </p:nvGrpSpPr>
            <p:grpSpPr bwMode="auto">
              <a:xfrm>
                <a:off x="1930" y="3238"/>
                <a:ext cx="481" cy="300"/>
                <a:chOff x="1930" y="3238"/>
                <a:chExt cx="481" cy="300"/>
              </a:xfrm>
            </p:grpSpPr>
            <p:sp>
              <p:nvSpPr>
                <p:cNvPr id="13535" name="Rectangle 336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6" name="Rectangle 337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7" name="Rectangle 338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8" name="Rectangle 339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9" name="Rectangle 340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0" name="Rectangle 341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6" name="Group 342"/>
              <p:cNvGrpSpPr>
                <a:grpSpLocks/>
              </p:cNvGrpSpPr>
              <p:nvPr/>
            </p:nvGrpSpPr>
            <p:grpSpPr bwMode="auto">
              <a:xfrm>
                <a:off x="2581" y="2699"/>
                <a:ext cx="480" cy="404"/>
                <a:chOff x="2581" y="2699"/>
                <a:chExt cx="480" cy="404"/>
              </a:xfrm>
            </p:grpSpPr>
            <p:sp>
              <p:nvSpPr>
                <p:cNvPr id="13529" name="Rectangle 343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0" name="Rectangle 344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1" name="Rectangle 345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2" name="Rectangle 346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3" name="Rectangle 347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4" name="Rectangle 348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7" name="Group 349"/>
              <p:cNvGrpSpPr>
                <a:grpSpLocks/>
              </p:cNvGrpSpPr>
              <p:nvPr/>
            </p:nvGrpSpPr>
            <p:grpSpPr bwMode="auto">
              <a:xfrm>
                <a:off x="3226" y="2389"/>
                <a:ext cx="486" cy="222"/>
                <a:chOff x="3226" y="2389"/>
                <a:chExt cx="486" cy="222"/>
              </a:xfrm>
            </p:grpSpPr>
            <p:sp>
              <p:nvSpPr>
                <p:cNvPr id="13523" name="Rectangle 350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4" name="Rectangle 351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5" name="Rectangle 352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6" name="Rectangle 353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7" name="Rectangle 354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8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8" name="Group 356"/>
              <p:cNvGrpSpPr>
                <a:grpSpLocks/>
              </p:cNvGrpSpPr>
              <p:nvPr/>
            </p:nvGrpSpPr>
            <p:grpSpPr bwMode="auto">
              <a:xfrm>
                <a:off x="3877" y="2140"/>
                <a:ext cx="268" cy="62"/>
                <a:chOff x="3877" y="2140"/>
                <a:chExt cx="268" cy="62"/>
              </a:xfrm>
            </p:grpSpPr>
            <p:sp>
              <p:nvSpPr>
                <p:cNvPr id="13519" name="Rectangle 357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0" name="Rectangle 358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1" name="Rectangle 359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2" name="Rectangle 360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09" name="Line 361"/>
              <p:cNvSpPr>
                <a:spLocks noChangeShapeType="1"/>
              </p:cNvSpPr>
              <p:nvPr/>
            </p:nvSpPr>
            <p:spPr bwMode="auto">
              <a:xfrm flipV="1">
                <a:off x="707" y="1327"/>
                <a:ext cx="4709" cy="2941"/>
              </a:xfrm>
              <a:prstGeom prst="line">
                <a:avLst/>
              </a:prstGeom>
              <a:noFill/>
              <a:ln w="0">
                <a:solidFill>
                  <a:srgbClr val="00458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10" name="Group 362"/>
              <p:cNvGrpSpPr>
                <a:grpSpLocks/>
              </p:cNvGrpSpPr>
              <p:nvPr/>
            </p:nvGrpSpPr>
            <p:grpSpPr bwMode="auto">
              <a:xfrm>
                <a:off x="4744" y="1767"/>
                <a:ext cx="47" cy="52"/>
                <a:chOff x="4744" y="1767"/>
                <a:chExt cx="47" cy="52"/>
              </a:xfrm>
            </p:grpSpPr>
            <p:sp>
              <p:nvSpPr>
                <p:cNvPr id="13517" name="Rectangle 363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8" name="Rectangle 364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11" name="Group 365"/>
              <p:cNvGrpSpPr>
                <a:grpSpLocks/>
              </p:cNvGrpSpPr>
              <p:nvPr/>
            </p:nvGrpSpPr>
            <p:grpSpPr bwMode="auto">
              <a:xfrm>
                <a:off x="4528" y="1923"/>
                <a:ext cx="46" cy="46"/>
                <a:chOff x="4528" y="1923"/>
                <a:chExt cx="46" cy="46"/>
              </a:xfrm>
            </p:grpSpPr>
            <p:sp>
              <p:nvSpPr>
                <p:cNvPr id="13515" name="Rectangle 366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6" name="Rectangle 367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12" name="Group 368"/>
              <p:cNvGrpSpPr>
                <a:grpSpLocks/>
              </p:cNvGrpSpPr>
              <p:nvPr/>
            </p:nvGrpSpPr>
            <p:grpSpPr bwMode="auto">
              <a:xfrm>
                <a:off x="4311" y="2104"/>
                <a:ext cx="46" cy="52"/>
                <a:chOff x="4311" y="2104"/>
                <a:chExt cx="46" cy="52"/>
              </a:xfrm>
            </p:grpSpPr>
            <p:sp>
              <p:nvSpPr>
                <p:cNvPr id="13513" name="Rectangle 369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4" name="Rectangle 370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455" name="Group 402"/>
          <p:cNvGrpSpPr>
            <a:grpSpLocks/>
          </p:cNvGrpSpPr>
          <p:nvPr/>
        </p:nvGrpSpPr>
        <p:grpSpPr bwMode="auto">
          <a:xfrm>
            <a:off x="912813" y="3679825"/>
            <a:ext cx="6907212" cy="2206625"/>
            <a:chOff x="634" y="2555"/>
            <a:chExt cx="4797" cy="1532"/>
          </a:xfrm>
        </p:grpSpPr>
        <p:grpSp>
          <p:nvGrpSpPr>
            <p:cNvPr id="13478" name="Group 376"/>
            <p:cNvGrpSpPr>
              <a:grpSpLocks/>
            </p:cNvGrpSpPr>
            <p:nvPr/>
          </p:nvGrpSpPr>
          <p:grpSpPr bwMode="auto">
            <a:xfrm>
              <a:off x="634" y="4035"/>
              <a:ext cx="47" cy="52"/>
              <a:chOff x="634" y="4035"/>
              <a:chExt cx="47" cy="52"/>
            </a:xfrm>
          </p:grpSpPr>
          <p:sp>
            <p:nvSpPr>
              <p:cNvPr id="13494" name="Line 377"/>
              <p:cNvSpPr>
                <a:spLocks noChangeShapeType="1"/>
              </p:cNvSpPr>
              <p:nvPr/>
            </p:nvSpPr>
            <p:spPr bwMode="auto">
              <a:xfrm>
                <a:off x="634" y="4045"/>
                <a:ext cx="47" cy="0"/>
              </a:xfrm>
              <a:prstGeom prst="line">
                <a:avLst/>
              </a:prstGeom>
              <a:noFill/>
              <a:ln w="0">
                <a:solidFill>
                  <a:srgbClr val="B3B3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5" name="Freeform 378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6" name="Freeform 379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79" name="Group 380"/>
            <p:cNvGrpSpPr>
              <a:grpSpLocks/>
            </p:cNvGrpSpPr>
            <p:nvPr/>
          </p:nvGrpSpPr>
          <p:grpSpPr bwMode="auto">
            <a:xfrm>
              <a:off x="1713" y="3642"/>
              <a:ext cx="269" cy="62"/>
              <a:chOff x="1713" y="3642"/>
              <a:chExt cx="269" cy="62"/>
            </a:xfrm>
          </p:grpSpPr>
          <p:sp>
            <p:nvSpPr>
              <p:cNvPr id="13490" name="Freeform 381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1" name="Freeform 382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2" name="Freeform 383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3" name="Freeform 384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80" name="Group 385"/>
            <p:cNvGrpSpPr>
              <a:grpSpLocks/>
            </p:cNvGrpSpPr>
            <p:nvPr/>
          </p:nvGrpSpPr>
          <p:grpSpPr bwMode="auto">
            <a:xfrm>
              <a:off x="3226" y="3072"/>
              <a:ext cx="486" cy="192"/>
              <a:chOff x="3226" y="3072"/>
              <a:chExt cx="486" cy="192"/>
            </a:xfrm>
          </p:grpSpPr>
          <p:sp>
            <p:nvSpPr>
              <p:cNvPr id="13484" name="Freeform 386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5" name="Freeform 387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6" name="Freeform 388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7" name="Freeform 389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8" name="Freeform 390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9" name="Freeform 391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481" name="Line 392"/>
            <p:cNvSpPr>
              <a:spLocks noChangeShapeType="1"/>
            </p:cNvSpPr>
            <p:nvPr/>
          </p:nvSpPr>
          <p:spPr bwMode="auto">
            <a:xfrm flipV="1">
              <a:off x="655" y="2555"/>
              <a:ext cx="4776" cy="1496"/>
            </a:xfrm>
            <a:prstGeom prst="line">
              <a:avLst/>
            </a:prstGeom>
            <a:noFill/>
            <a:ln w="0">
              <a:solidFill>
                <a:srgbClr val="FFD32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5" name="Text Box 393"/>
            <p:cNvSpPr txBox="1">
              <a:spLocks noChangeArrowheads="1"/>
            </p:cNvSpPr>
            <p:nvPr/>
          </p:nvSpPr>
          <p:spPr bwMode="auto">
            <a:xfrm>
              <a:off x="2407" y="3598"/>
              <a:ext cx="1105" cy="46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Pre-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time=19 mo</a:t>
              </a:r>
            </a:p>
          </p:txBody>
        </p:sp>
        <p:sp>
          <p:nvSpPr>
            <p:cNvPr id="13483" name="Line 394"/>
            <p:cNvSpPr>
              <a:spLocks noChangeShapeType="1"/>
            </p:cNvSpPr>
            <p:nvPr/>
          </p:nvSpPr>
          <p:spPr bwMode="auto">
            <a:xfrm flipV="1">
              <a:off x="2839" y="3389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401"/>
          <p:cNvGrpSpPr>
            <a:grpSpLocks/>
          </p:cNvGrpSpPr>
          <p:nvPr/>
        </p:nvGrpSpPr>
        <p:grpSpPr bwMode="auto">
          <a:xfrm>
            <a:off x="5184775" y="1201738"/>
            <a:ext cx="2532063" cy="3817937"/>
            <a:chOff x="3601" y="835"/>
            <a:chExt cx="1758" cy="2651"/>
          </a:xfrm>
        </p:grpSpPr>
        <p:sp>
          <p:nvSpPr>
            <p:cNvPr id="3304" name="Text Box 232"/>
            <p:cNvSpPr txBox="1">
              <a:spLocks noChangeArrowheads="1"/>
            </p:cNvSpPr>
            <p:nvPr/>
          </p:nvSpPr>
          <p:spPr bwMode="auto">
            <a:xfrm>
              <a:off x="4069" y="3016"/>
              <a:ext cx="1006" cy="4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Doubling time=4 mo0</a:t>
              </a:r>
            </a:p>
          </p:txBody>
        </p:sp>
        <p:sp>
          <p:nvSpPr>
            <p:cNvPr id="13460" name="Line 233"/>
            <p:cNvSpPr>
              <a:spLocks noChangeShapeType="1"/>
            </p:cNvSpPr>
            <p:nvPr/>
          </p:nvSpPr>
          <p:spPr bwMode="auto">
            <a:xfrm flipH="1" flipV="1">
              <a:off x="4069" y="2687"/>
              <a:ext cx="48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61" name="Group 400"/>
            <p:cNvGrpSpPr>
              <a:grpSpLocks/>
            </p:cNvGrpSpPr>
            <p:nvPr/>
          </p:nvGrpSpPr>
          <p:grpSpPr bwMode="auto">
            <a:xfrm>
              <a:off x="3601" y="835"/>
              <a:ext cx="1758" cy="2362"/>
              <a:chOff x="3601" y="835"/>
              <a:chExt cx="1758" cy="2362"/>
            </a:xfrm>
          </p:grpSpPr>
          <p:grpSp>
            <p:nvGrpSpPr>
              <p:cNvPr id="13462" name="Group 395"/>
              <p:cNvGrpSpPr>
                <a:grpSpLocks/>
              </p:cNvGrpSpPr>
              <p:nvPr/>
            </p:nvGrpSpPr>
            <p:grpSpPr bwMode="auto">
              <a:xfrm>
                <a:off x="3877" y="2870"/>
                <a:ext cx="52" cy="47"/>
                <a:chOff x="3877" y="2870"/>
                <a:chExt cx="52" cy="47"/>
              </a:xfrm>
            </p:grpSpPr>
            <p:sp>
              <p:nvSpPr>
                <p:cNvPr id="13476" name="Freeform 211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7" name="Freeform 212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3" name="Group 396"/>
              <p:cNvGrpSpPr>
                <a:grpSpLocks/>
              </p:cNvGrpSpPr>
              <p:nvPr/>
            </p:nvGrpSpPr>
            <p:grpSpPr bwMode="auto">
              <a:xfrm>
                <a:off x="4094" y="2368"/>
                <a:ext cx="51" cy="46"/>
                <a:chOff x="4094" y="2368"/>
                <a:chExt cx="51" cy="46"/>
              </a:xfrm>
            </p:grpSpPr>
            <p:sp>
              <p:nvSpPr>
                <p:cNvPr id="13474" name="Freeform 213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5" name="Freeform 214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4" name="Group 397"/>
              <p:cNvGrpSpPr>
                <a:grpSpLocks/>
              </p:cNvGrpSpPr>
              <p:nvPr/>
            </p:nvGrpSpPr>
            <p:grpSpPr bwMode="auto">
              <a:xfrm>
                <a:off x="4311" y="2135"/>
                <a:ext cx="46" cy="52"/>
                <a:chOff x="4311" y="2135"/>
                <a:chExt cx="46" cy="52"/>
              </a:xfrm>
            </p:grpSpPr>
            <p:sp>
              <p:nvSpPr>
                <p:cNvPr id="13472" name="Freeform 215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3" name="Freeform 216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5" name="Group 398"/>
              <p:cNvGrpSpPr>
                <a:grpSpLocks/>
              </p:cNvGrpSpPr>
              <p:nvPr/>
            </p:nvGrpSpPr>
            <p:grpSpPr bwMode="auto">
              <a:xfrm>
                <a:off x="4528" y="1897"/>
                <a:ext cx="46" cy="46"/>
                <a:chOff x="4528" y="1897"/>
                <a:chExt cx="46" cy="46"/>
              </a:xfrm>
            </p:grpSpPr>
            <p:sp>
              <p:nvSpPr>
                <p:cNvPr id="13470" name="Freeform 217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1" name="Freeform 218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6" name="Group 399"/>
              <p:cNvGrpSpPr>
                <a:grpSpLocks/>
              </p:cNvGrpSpPr>
              <p:nvPr/>
            </p:nvGrpSpPr>
            <p:grpSpPr bwMode="auto">
              <a:xfrm>
                <a:off x="4744" y="1653"/>
                <a:ext cx="47" cy="47"/>
                <a:chOff x="4744" y="1653"/>
                <a:chExt cx="47" cy="47"/>
              </a:xfrm>
            </p:grpSpPr>
            <p:sp>
              <p:nvSpPr>
                <p:cNvPr id="13468" name="Freeform 219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69" name="Freeform 220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67" name="Line 222"/>
              <p:cNvSpPr>
                <a:spLocks noChangeShapeType="1"/>
              </p:cNvSpPr>
              <p:nvPr/>
            </p:nvSpPr>
            <p:spPr bwMode="auto">
              <a:xfrm flipV="1">
                <a:off x="3601" y="835"/>
                <a:ext cx="1758" cy="2362"/>
              </a:xfrm>
              <a:prstGeom prst="line">
                <a:avLst/>
              </a:prstGeom>
              <a:noFill/>
              <a:ln w="0">
                <a:solidFill>
                  <a:srgbClr val="FF420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" name="Picture 2" descr="Screen Shot 2013-05-22 at 10.09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92150"/>
            <a:ext cx="4321175" cy="161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458" name="Title 1"/>
          <p:cNvSpPr txBox="1">
            <a:spLocks/>
          </p:cNvSpPr>
          <p:nvPr/>
        </p:nvSpPr>
        <p:spPr bwMode="auto">
          <a:xfrm>
            <a:off x="152400" y="5397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>
                <a:solidFill>
                  <a:srgbClr val="1A1A1A"/>
                </a:solidFill>
                <a:latin typeface="Calibri"/>
                <a:cs typeface="Calibri"/>
              </a:rPr>
              <a:t>Disk Capacity vs Sequencing Capacity, 1990-2012</a:t>
            </a:r>
            <a:endParaRPr lang="en-US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9718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pPr eaLnBrk="1"/>
            <a:r>
              <a:rPr lang="en-US" sz="3200" dirty="0">
                <a:ea typeface="ＭＳ Ｐゴシック" charset="0"/>
              </a:rPr>
              <a:t>About DNA and computers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/>
            <a:r>
              <a:rPr lang="en-US" dirty="0">
                <a:ea typeface="ＭＳ Ｐゴシック" charset="0"/>
              </a:rPr>
              <a:t>We'll hit the $1000 genome during </a:t>
            </a:r>
            <a:r>
              <a:rPr lang="en-US" dirty="0" smtClean="0">
                <a:ea typeface="ＭＳ Ｐゴシック" charset="0"/>
              </a:rPr>
              <a:t>2014-</a:t>
            </a:r>
            <a:r>
              <a:rPr lang="en-US" dirty="0">
                <a:ea typeface="ＭＳ Ｐゴシック" charset="0"/>
              </a:rPr>
              <a:t>?, then need to think about the $100 genome.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sequencing has been ~5-6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storage and network bandwidth is ~12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CPU speed is ~18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cost of sequencing a base pair will eventually equal the cost of storing a base pair</a:t>
            </a:r>
          </a:p>
          <a:p>
            <a:pPr marL="457200" indent="-457200" eaLnBrk="1"/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0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52400" y="53975"/>
            <a:ext cx="8839200" cy="1143000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What is the general biomedical scientist to do?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sz="3600">
                <a:ea typeface="ＭＳ Ｐゴシック" charset="0"/>
              </a:rPr>
              <a:t>Lots of data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Poor IT infrastructure in many labs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Where do they go?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Write more grants?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Get bigger hardware?</a:t>
            </a:r>
          </a:p>
        </p:txBody>
      </p:sp>
    </p:spTree>
    <p:extLst>
      <p:ext uri="{BB962C8B-B14F-4D97-AF65-F5344CB8AC3E}">
        <p14:creationId xmlns:p14="http://schemas.microsoft.com/office/powerpoint/2010/main" val="715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Amazon Web Services (AWS)</a:t>
            </a:r>
          </a:p>
        </p:txBody>
      </p:sp>
      <p:sp>
        <p:nvSpPr>
          <p:cNvPr id="17410" name="Content Placeholder 2"/>
          <p:cNvSpPr>
            <a:spLocks noGrp="1"/>
          </p:cNvSpPr>
          <p:nvPr/>
        </p:nvSpPr>
        <p:spPr bwMode="auto">
          <a:xfrm>
            <a:off x="296863" y="1268413"/>
            <a:ext cx="82359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323850" y="1412875"/>
            <a:ext cx="80645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Infinite storage (scalable): S3 (simple storage service)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Compute per hour: EC2 (elastic cloud computing)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Ready when you are High Performance Computing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Multiple football fields of HPC throughout the world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HPC are expanded at one container at a time:</a:t>
            </a: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amazon-perd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8" y="3573463"/>
            <a:ext cx="4783137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107950" y="6021388"/>
            <a:ext cx="1413969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sz="1200">
                <a:latin typeface="Calibri"/>
                <a:cs typeface="Calibri"/>
              </a:rPr>
              <a:t>http://goo.gl/7PVAl</a:t>
            </a:r>
            <a:endParaRPr lang="en-US" sz="1200">
              <a:latin typeface="Calibri"/>
              <a:cs typeface="Calibri"/>
            </a:endParaRPr>
          </a:p>
        </p:txBody>
      </p:sp>
      <p:pic>
        <p:nvPicPr>
          <p:cNvPr id="17414" name="Picture 6" descr="aw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35147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86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2800">
                <a:ea typeface="ＭＳ Ｐゴシック" charset="0"/>
              </a:rPr>
              <a:t>Some of the challenges of cloud computing: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52400" y="1368425"/>
            <a:ext cx="8839200" cy="4724400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Not cheap! </a:t>
            </a:r>
          </a:p>
          <a:p>
            <a:r>
              <a:rPr lang="en-US">
                <a:ea typeface="ＭＳ Ｐゴシック" charset="0"/>
              </a:rPr>
              <a:t>Getting files to and from there</a:t>
            </a:r>
          </a:p>
          <a:p>
            <a:r>
              <a:rPr lang="en-US">
                <a:ea typeface="ＭＳ Ｐゴシック" charset="0"/>
              </a:rPr>
              <a:t>Not the best solution for everybody</a:t>
            </a:r>
          </a:p>
          <a:p>
            <a:r>
              <a:rPr lang="en-US">
                <a:ea typeface="ＭＳ Ｐゴシック" charset="0"/>
              </a:rPr>
              <a:t>Standardization</a:t>
            </a:r>
          </a:p>
          <a:p>
            <a:r>
              <a:rPr lang="en-US">
                <a:ea typeface="ＭＳ Ｐゴシック" charset="0"/>
              </a:rPr>
              <a:t>PHI: personal health information &amp; security concerns</a:t>
            </a:r>
          </a:p>
          <a:p>
            <a:r>
              <a:rPr lang="en-US">
                <a:ea typeface="ＭＳ Ｐゴシック" charset="0"/>
              </a:rPr>
              <a:t>In the USA: HIPAA act, PSQIA act, HITECH act, Patriot act, CLIA and CAP programs, etc.</a:t>
            </a:r>
          </a:p>
          <a:p>
            <a:pPr lvl="1"/>
            <a:r>
              <a:rPr lang="en-US">
                <a:ea typeface="ＭＳ Ｐゴシック" charset="0"/>
                <a:hlinkClick r:id="rId2"/>
              </a:rPr>
              <a:t>http://www.biostars.org/p/70204/</a:t>
            </a:r>
            <a:endParaRPr lang="en-US">
              <a:ea typeface="ＭＳ Ｐゴシック" charset="0"/>
            </a:endParaRPr>
          </a:p>
          <a:p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43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9978</TotalTime>
  <Words>1066</Words>
  <Application>Microsoft Macintosh PowerPoint</Application>
  <PresentationFormat>On-screen Show (4:3)</PresentationFormat>
  <Paragraphs>164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Advanced Sequencing Technologies &amp; Applications</vt:lpstr>
      <vt:lpstr>PowerPoint Presentation</vt:lpstr>
      <vt:lpstr>Learning objectives of the course</vt:lpstr>
      <vt:lpstr>Learning Objectives of module 1</vt:lpstr>
      <vt:lpstr>PowerPoint Presentation</vt:lpstr>
      <vt:lpstr>About DNA and computers</vt:lpstr>
      <vt:lpstr>What is the general biomedical scientist to do?</vt:lpstr>
      <vt:lpstr>Amazon Web Services (AWS)</vt:lpstr>
      <vt:lpstr>Some of the challenges of cloud computing:</vt:lpstr>
      <vt:lpstr>Some of the advantages of cloud computing:</vt:lpstr>
      <vt:lpstr>In this workshop:</vt:lpstr>
      <vt:lpstr>Things we have set up:</vt:lpstr>
      <vt:lpstr>Amazon AWS Management Console – quick walkthrough</vt:lpstr>
      <vt:lpstr>For this workshop: all on Wiki!</vt:lpstr>
      <vt:lpstr>PowerPoint Presentation</vt:lpstr>
      <vt:lpstr>Macintosh users</vt:lpstr>
      <vt:lpstr>Opening a ‘terminal session’</vt:lpstr>
      <vt:lpstr>Creating a working directory on your mac</vt:lpstr>
      <vt:lpstr>Obtaining your AWS ‘key’ file from the wiki</vt:lpstr>
      <vt:lpstr>Viewing the ‘key’ file once downloaded</vt:lpstr>
      <vt:lpstr>Changing file permissions of your ‘key’ file</vt:lpstr>
      <vt:lpstr>Logging in to AWS</vt:lpstr>
      <vt:lpstr>Copying files from AWS to your computer</vt:lpstr>
      <vt:lpstr>So, at this point: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Obi Griffith</cp:lastModifiedBy>
  <cp:revision>653</cp:revision>
  <dcterms:created xsi:type="dcterms:W3CDTF">2011-11-14T19:50:16Z</dcterms:created>
  <dcterms:modified xsi:type="dcterms:W3CDTF">2014-11-17T22:39:23Z</dcterms:modified>
</cp:coreProperties>
</file>